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91" r:id="rId15"/>
    <p:sldId id="292" r:id="rId16"/>
    <p:sldId id="273" r:id="rId17"/>
    <p:sldId id="274" r:id="rId18"/>
    <p:sldId id="275" r:id="rId19"/>
    <p:sldId id="276" r:id="rId20"/>
    <p:sldId id="277" r:id="rId21"/>
    <p:sldId id="278" r:id="rId22"/>
    <p:sldId id="294" r:id="rId23"/>
    <p:sldId id="293" r:id="rId24"/>
    <p:sldId id="279" r:id="rId25"/>
    <p:sldId id="280" r:id="rId26"/>
    <p:sldId id="281" r:id="rId27"/>
    <p:sldId id="282" r:id="rId28"/>
    <p:sldId id="283" r:id="rId29"/>
    <p:sldId id="284" r:id="rId30"/>
    <p:sldId id="295" r:id="rId31"/>
    <p:sldId id="285" r:id="rId32"/>
    <p:sldId id="286" r:id="rId33"/>
    <p:sldId id="287" r:id="rId34"/>
    <p:sldId id="288" r:id="rId35"/>
    <p:sldId id="296" r:id="rId36"/>
    <p:sldId id="299" r:id="rId37"/>
    <p:sldId id="301" r:id="rId38"/>
    <p:sldId id="302" r:id="rId39"/>
    <p:sldId id="290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4602" autoAdjust="0"/>
  </p:normalViewPr>
  <p:slideViewPr>
    <p:cSldViewPr snapToGrid="0" snapToObjects="1">
      <p:cViewPr varScale="1">
        <p:scale>
          <a:sx n="133" d="100"/>
          <a:sy n="133" d="100"/>
        </p:scale>
        <p:origin x="-5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1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D1ABA-CA68-6B4F-A786-A5DE22C6E77A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603A0-22DE-0A4E-87FC-3C27A3455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8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2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73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5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0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8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9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3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8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F2A38-11F8-0143-8DED-519EF8465007}" type="datetimeFigureOut">
              <a:rPr lang="en-US" smtClean="0"/>
              <a:t>07/09/16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7FAF8-E7B0-A14D-A489-71806D23B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67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2.f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86" y="1548323"/>
            <a:ext cx="4318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01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FLORIDA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FACILITY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9069"/>
            <a:ext cx="4038600" cy="484094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11,000 sq. ft. research </a:t>
            </a:r>
            <a:r>
              <a:rPr lang="en-GB" sz="1700" dirty="0" smtClean="0">
                <a:solidFill>
                  <a:srgbClr val="404040"/>
                </a:solidFill>
                <a:latin typeface="Avenir Book"/>
                <a:cs typeface="Avenir Book"/>
              </a:rPr>
              <a:t>facility</a:t>
            </a:r>
            <a:endParaRPr lang="en-GB" sz="17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5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2 Climatically controlled hot room accommodates - 50 panellists </a:t>
            </a:r>
          </a:p>
          <a:p>
            <a:pPr>
              <a:lnSpc>
                <a:spcPct val="16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Full service wash/changing </a:t>
            </a:r>
            <a:r>
              <a:rPr lang="en-GB" sz="1700" dirty="0" smtClean="0">
                <a:solidFill>
                  <a:srgbClr val="404040"/>
                </a:solidFill>
                <a:latin typeface="Avenir Book"/>
                <a:cs typeface="Avenir Book"/>
              </a:rPr>
              <a:t>facilities</a:t>
            </a:r>
            <a:endParaRPr lang="en-GB" sz="17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6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SPF suite &amp; </a:t>
            </a:r>
            <a:r>
              <a:rPr lang="en-GB" sz="1700" dirty="0" smtClean="0">
                <a:solidFill>
                  <a:srgbClr val="404040"/>
                </a:solidFill>
                <a:latin typeface="Avenir Book"/>
                <a:cs typeface="Avenir Book"/>
              </a:rPr>
              <a:t>Spa</a:t>
            </a:r>
            <a:endParaRPr lang="en-GB" sz="17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6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Wash/locker room and changing </a:t>
            </a:r>
            <a:r>
              <a:rPr lang="en-GB" sz="1700" dirty="0" smtClean="0">
                <a:solidFill>
                  <a:srgbClr val="404040"/>
                </a:solidFill>
                <a:latin typeface="Avenir Book"/>
                <a:cs typeface="Avenir Book"/>
              </a:rPr>
              <a:t>area</a:t>
            </a:r>
            <a:endParaRPr lang="en-GB" sz="17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6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Spray room with extraction </a:t>
            </a:r>
            <a:r>
              <a:rPr lang="en-GB" sz="1700" dirty="0" smtClean="0">
                <a:solidFill>
                  <a:srgbClr val="404040"/>
                </a:solidFill>
                <a:latin typeface="Avenir Book"/>
                <a:cs typeface="Avenir Book"/>
              </a:rPr>
              <a:t>system</a:t>
            </a:r>
            <a:endParaRPr lang="en-GB" sz="17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6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Numerous treatment </a:t>
            </a:r>
            <a:r>
              <a:rPr lang="en-GB" sz="1700" dirty="0" smtClean="0">
                <a:solidFill>
                  <a:srgbClr val="404040"/>
                </a:solidFill>
                <a:latin typeface="Avenir Book"/>
                <a:cs typeface="Avenir Book"/>
              </a:rPr>
              <a:t>rooms</a:t>
            </a:r>
            <a:endParaRPr lang="en-GB" sz="17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6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Full service hair salon </a:t>
            </a:r>
          </a:p>
          <a:p>
            <a:pPr>
              <a:lnSpc>
                <a:spcPct val="16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Imaging suite (</a:t>
            </a:r>
            <a:r>
              <a:rPr lang="en-GB" sz="1700" dirty="0" err="1">
                <a:solidFill>
                  <a:srgbClr val="404040"/>
                </a:solidFill>
                <a:latin typeface="Avenir Book"/>
                <a:cs typeface="Avenir Book"/>
              </a:rPr>
              <a:t>Visia</a:t>
            </a:r>
            <a:r>
              <a:rPr lang="en-GB" sz="1700" dirty="0">
                <a:solidFill>
                  <a:srgbClr val="404040"/>
                </a:solidFill>
                <a:latin typeface="Avenir Book"/>
                <a:cs typeface="Avenir Book"/>
              </a:rPr>
              <a:t> CR</a:t>
            </a:r>
            <a:r>
              <a:rPr lang="en-GB" sz="1700" dirty="0" smtClean="0">
                <a:solidFill>
                  <a:srgbClr val="404040"/>
                </a:solidFill>
                <a:latin typeface="Avenir Book"/>
                <a:cs typeface="Avenir Book"/>
              </a:rPr>
              <a:t>)</a:t>
            </a:r>
            <a:endParaRPr lang="en-GB" sz="1700" dirty="0">
              <a:solidFill>
                <a:srgbClr val="404040"/>
              </a:solidFill>
              <a:latin typeface="Avenir Book"/>
              <a:cs typeface="Avenir Book"/>
            </a:endParaRPr>
          </a:p>
        </p:txBody>
      </p:sp>
      <p:pic>
        <p:nvPicPr>
          <p:cNvPr id="5" name="Content Placeholder 4" descr="Untitled-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r="83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332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HOT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ROOM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              </a:t>
            </a:r>
            <a:r>
              <a:rPr lang="en-US" sz="2200" b="1" dirty="0" smtClean="0">
                <a:solidFill>
                  <a:srgbClr val="000000"/>
                </a:solidFill>
                <a:latin typeface="Avenir Black" charset="0"/>
                <a:ea typeface="Avenir Black" charset="0"/>
                <a:cs typeface="Avenir Black" charset="0"/>
              </a:rPr>
              <a:t>50 SEAT CAPACITY</a:t>
            </a:r>
            <a:endParaRPr lang="en-US" sz="2200" dirty="0">
              <a:solidFill>
                <a:srgbClr val="000000"/>
              </a:solidFill>
            </a:endParaRPr>
          </a:p>
        </p:txBody>
      </p:sp>
      <p:pic>
        <p:nvPicPr>
          <p:cNvPr id="6" name="Content Placeholder 5" descr="Hot Room In Princeton NJ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 b="82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4423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8649" y="4635288"/>
            <a:ext cx="4838508" cy="2222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MARKETS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SERVED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2400" dirty="0">
              <a:latin typeface="Avenir Book"/>
              <a:cs typeface="Avenir Book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3200" dirty="0" smtClean="0">
                <a:solidFill>
                  <a:srgbClr val="404040"/>
                </a:solidFill>
                <a:latin typeface="Avenir Book"/>
                <a:cs typeface="Avenir Book"/>
              </a:rPr>
              <a:t>Personal </a:t>
            </a:r>
            <a:r>
              <a:rPr lang="en-GB" sz="3200" dirty="0">
                <a:solidFill>
                  <a:srgbClr val="404040"/>
                </a:solidFill>
                <a:latin typeface="Avenir Book"/>
                <a:cs typeface="Avenir Book"/>
              </a:rPr>
              <a:t>Care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32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3200" dirty="0">
                <a:solidFill>
                  <a:srgbClr val="404040"/>
                </a:solidFill>
                <a:latin typeface="Avenir Book"/>
                <a:cs typeface="Avenir Book"/>
              </a:rPr>
              <a:t>Toiletries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32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3200" dirty="0" smtClean="0">
                <a:solidFill>
                  <a:srgbClr val="404040"/>
                </a:solidFill>
                <a:latin typeface="Avenir Book"/>
                <a:cs typeface="Avenir Book"/>
              </a:rPr>
              <a:t>OTC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2400" dirty="0" smtClean="0">
              <a:latin typeface="Avenir Book"/>
              <a:cs typeface="Avenir Book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3200" dirty="0" smtClean="0">
                <a:solidFill>
                  <a:srgbClr val="404040"/>
                </a:solidFill>
                <a:latin typeface="Avenir Book"/>
                <a:cs typeface="Avenir Book"/>
              </a:rPr>
              <a:t>Skin </a:t>
            </a:r>
            <a:r>
              <a:rPr lang="en-GB" sz="3200" dirty="0">
                <a:solidFill>
                  <a:srgbClr val="404040"/>
                </a:solidFill>
                <a:latin typeface="Avenir Book"/>
                <a:cs typeface="Avenir Book"/>
              </a:rPr>
              <a:t>Care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32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3200" dirty="0">
                <a:solidFill>
                  <a:srgbClr val="404040"/>
                </a:solidFill>
                <a:latin typeface="Avenir Book"/>
                <a:cs typeface="Avenir Book"/>
              </a:rPr>
              <a:t>Eye Care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32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3200" dirty="0">
                <a:solidFill>
                  <a:srgbClr val="404040"/>
                </a:solidFill>
                <a:latin typeface="Avenir Book"/>
                <a:cs typeface="Avenir Book"/>
              </a:rPr>
              <a:t>Hair Care</a:t>
            </a: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32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3200" dirty="0">
                <a:solidFill>
                  <a:srgbClr val="404040"/>
                </a:solidFill>
                <a:latin typeface="Avenir Book"/>
                <a:cs typeface="Avenir Book"/>
              </a:rPr>
              <a:t>Oral </a:t>
            </a:r>
            <a:r>
              <a:rPr lang="en-GB" sz="3200" dirty="0" smtClean="0">
                <a:solidFill>
                  <a:srgbClr val="404040"/>
                </a:solidFill>
                <a:latin typeface="Avenir Book"/>
                <a:cs typeface="Avenir Book"/>
              </a:rPr>
              <a:t>Care</a:t>
            </a:r>
            <a:endParaRPr lang="en-GB" sz="3200" dirty="0">
              <a:solidFill>
                <a:srgbClr val="40404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17993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u="sn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655890" cy="639762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404040"/>
                </a:solidFill>
              </a:rPr>
              <a:t>SAFETY</a:t>
            </a:r>
            <a:endParaRPr lang="en-US" sz="3200" dirty="0">
              <a:solidFill>
                <a:srgbClr val="404040"/>
              </a:solidFill>
            </a:endParaRPr>
          </a:p>
        </p:txBody>
      </p:sp>
      <p:pic>
        <p:nvPicPr>
          <p:cNvPr id="15" name="Content Placeholder 14" descr="shutterstock_27698961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3" r="32583"/>
          <a:stretch>
            <a:fillRect/>
          </a:stretch>
        </p:blipFill>
        <p:spPr>
          <a:xfrm>
            <a:off x="457200" y="2174875"/>
            <a:ext cx="2655888" cy="3951288"/>
          </a:xfrm>
        </p:spPr>
      </p:pic>
      <p:pic>
        <p:nvPicPr>
          <p:cNvPr id="18" name="Content Placeholder 17" descr="scinderm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r="18375"/>
          <a:stretch>
            <a:fillRect/>
          </a:stretch>
        </p:blipFill>
        <p:spPr>
          <a:xfrm>
            <a:off x="3265488" y="2174875"/>
            <a:ext cx="2655887" cy="3951288"/>
          </a:xfrm>
        </p:spPr>
      </p:pic>
      <p:pic>
        <p:nvPicPr>
          <p:cNvPr id="21" name="Content Placeholder 20" descr="Steps-to-applying-makeup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r="17960"/>
          <a:stretch>
            <a:fillRect/>
          </a:stretch>
        </p:blipFill>
        <p:spPr>
          <a:xfrm>
            <a:off x="6083300" y="2174875"/>
            <a:ext cx="2655888" cy="3951288"/>
          </a:xfrm>
        </p:spPr>
      </p:pic>
      <p:sp>
        <p:nvSpPr>
          <p:cNvPr id="13" name="Text Placeholder 3"/>
          <p:cNvSpPr>
            <a:spLocks noGrp="1"/>
          </p:cNvSpPr>
          <p:nvPr>
            <p:ph type="body" idx="1"/>
          </p:nvPr>
        </p:nvSpPr>
        <p:spPr>
          <a:xfrm>
            <a:off x="3265490" y="1535113"/>
            <a:ext cx="2655890" cy="639762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404040"/>
                </a:solidFill>
              </a:rPr>
              <a:t>EFFICACY</a:t>
            </a:r>
            <a:endParaRPr lang="en-US" sz="3200" dirty="0">
              <a:solidFill>
                <a:srgbClr val="404040"/>
              </a:solidFill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idx="1"/>
          </p:nvPr>
        </p:nvSpPr>
        <p:spPr>
          <a:xfrm>
            <a:off x="6082794" y="1535113"/>
            <a:ext cx="2655890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200" dirty="0" smtClean="0">
                <a:solidFill>
                  <a:srgbClr val="404040"/>
                </a:solidFill>
              </a:rPr>
              <a:t>ACCEPTABILITY</a:t>
            </a:r>
            <a:endParaRPr lang="en-US" sz="3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13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SAFETY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800" dirty="0" smtClean="0">
                <a:latin typeface="Avenir Black"/>
                <a:cs typeface="Avenir Black"/>
              </a:rPr>
              <a:t>PRIMARY IRRITATION PATCH TESTING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 lvl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Standard 1, 2 &amp; 3 application patch tests</a:t>
            </a:r>
          </a:p>
          <a:p>
            <a:pPr lvl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96-Hour Patch Test</a:t>
            </a:r>
          </a:p>
          <a:p>
            <a:pPr lvl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1600" dirty="0" err="1">
                <a:solidFill>
                  <a:srgbClr val="404040"/>
                </a:solidFill>
                <a:latin typeface="Avenir Book"/>
                <a:cs typeface="Avenir Book"/>
              </a:rPr>
              <a:t>Frosch</a:t>
            </a: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 &amp; </a:t>
            </a:r>
            <a:r>
              <a:rPr lang="en-GB" sz="1600" dirty="0" err="1">
                <a:solidFill>
                  <a:srgbClr val="404040"/>
                </a:solidFill>
                <a:latin typeface="Avenir Book"/>
                <a:cs typeface="Avenir Book"/>
              </a:rPr>
              <a:t>Kligman</a:t>
            </a: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 Soap Chamber </a:t>
            </a:r>
            <a:r>
              <a:rPr lang="en-GB" sz="1600" dirty="0" smtClean="0">
                <a:solidFill>
                  <a:srgbClr val="404040"/>
                </a:solidFill>
                <a:latin typeface="Avenir Book"/>
                <a:cs typeface="Avenir Book"/>
              </a:rPr>
              <a:t>Test</a:t>
            </a:r>
          </a:p>
          <a:p>
            <a:pPr lvl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1300" dirty="0">
              <a:latin typeface="Avenir Book"/>
              <a:cs typeface="Avenir Book"/>
            </a:endParaRPr>
          </a:p>
          <a:p>
            <a:pPr marL="457200" lvl="1" indent="0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GB" sz="1300" dirty="0" smtClean="0"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800" dirty="0" smtClean="0">
                <a:latin typeface="Avenir Black"/>
                <a:cs typeface="Avenir Black"/>
              </a:rPr>
              <a:t>SECONDARY IRRITATION PATCH TESTING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sz="1800" dirty="0">
              <a:latin typeface="Avenir Black"/>
              <a:cs typeface="Avenir Black"/>
            </a:endParaRPr>
          </a:p>
          <a:p>
            <a:pPr lvl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 smtClean="0">
                <a:solidFill>
                  <a:srgbClr val="404040"/>
                </a:solidFill>
                <a:latin typeface="Avenir Book"/>
                <a:cs typeface="Avenir Book"/>
              </a:rPr>
              <a:t>HRIPTs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 lvl="2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Jordan &amp; King</a:t>
            </a:r>
          </a:p>
          <a:p>
            <a:pPr lvl="2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1600" dirty="0" err="1">
                <a:solidFill>
                  <a:srgbClr val="404040"/>
                </a:solidFill>
                <a:latin typeface="Avenir Book"/>
                <a:cs typeface="Avenir Book"/>
              </a:rPr>
              <a:t>Kligman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 lvl="2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GB" sz="1600" dirty="0" err="1">
                <a:solidFill>
                  <a:srgbClr val="404040"/>
                </a:solidFill>
                <a:latin typeface="Avenir Book"/>
                <a:cs typeface="Avenir Book"/>
              </a:rPr>
              <a:t>Shelanski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 lvl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endParaRPr lang="en-GB" sz="1300" dirty="0">
              <a:latin typeface="Avenir Book"/>
              <a:cs typeface="Avenir Book"/>
            </a:endParaRPr>
          </a:p>
          <a:p>
            <a:endParaRPr lang="en-US" sz="16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  <p:pic>
        <p:nvPicPr>
          <p:cNvPr id="4" name="Content Placeholder 3" descr="shutterstock_25929741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4971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SAFETY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sz="2400" dirty="0">
                <a:solidFill>
                  <a:srgbClr val="000000"/>
                </a:solidFill>
                <a:latin typeface="Avenir Book"/>
                <a:cs typeface="Avenir Book"/>
              </a:rPr>
              <a:t>Open Application </a:t>
            </a: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endParaRPr lang="en-GB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sz="2400" dirty="0">
                <a:solidFill>
                  <a:srgbClr val="000000"/>
                </a:solidFill>
                <a:latin typeface="Avenir Book"/>
                <a:cs typeface="Avenir Book"/>
              </a:rPr>
              <a:t>Human Eye Direct and Non-Instillation </a:t>
            </a: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endParaRPr lang="en-GB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sz="2400" dirty="0" err="1">
                <a:solidFill>
                  <a:srgbClr val="000000"/>
                </a:solidFill>
                <a:latin typeface="Avenir Book"/>
                <a:cs typeface="Avenir Book"/>
              </a:rPr>
              <a:t>Comedogenicity</a:t>
            </a:r>
            <a:r>
              <a:rPr lang="en-GB" sz="24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endParaRPr lang="en-GB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sz="2400" dirty="0" err="1">
                <a:solidFill>
                  <a:srgbClr val="000000"/>
                </a:solidFill>
                <a:latin typeface="Avenir Book"/>
                <a:cs typeface="Avenir Book"/>
              </a:rPr>
              <a:t>Phototoxicity</a:t>
            </a:r>
            <a:r>
              <a:rPr lang="en-GB" sz="24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endParaRPr lang="en-GB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sz="2400" dirty="0">
                <a:solidFill>
                  <a:srgbClr val="000000"/>
                </a:solidFill>
                <a:latin typeface="Avenir Book"/>
                <a:cs typeface="Avenir Book"/>
              </a:rPr>
              <a:t>Photosensitization </a:t>
            </a: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endParaRPr lang="en-GB" sz="24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sz="2400" dirty="0">
                <a:solidFill>
                  <a:srgbClr val="000000"/>
                </a:solidFill>
                <a:latin typeface="Avenir Book"/>
                <a:cs typeface="Avenir Book"/>
              </a:rPr>
              <a:t>Home-Use </a:t>
            </a:r>
          </a:p>
          <a:p>
            <a:pPr marL="457200" lvl="1" indent="0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endParaRPr lang="en-GB" sz="1300" dirty="0">
              <a:latin typeface="Avenir Book"/>
              <a:cs typeface="Avenir Book"/>
            </a:endParaRPr>
          </a:p>
          <a:p>
            <a:endParaRPr lang="en-US" sz="16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  <p:pic>
        <p:nvPicPr>
          <p:cNvPr id="4" name="Content Placeholder 3" descr="Computerized-eye-testing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9324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SPF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b="1" dirty="0">
                <a:solidFill>
                  <a:srgbClr val="000000"/>
                </a:solidFill>
                <a:latin typeface="Avenir Black"/>
                <a:cs typeface="Avenir Black"/>
              </a:rPr>
              <a:t>SPF – Global Regulations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ISO 24444</a:t>
            </a:r>
          </a:p>
          <a:p>
            <a:pPr marL="1200150" lvl="2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Europe</a:t>
            </a:r>
          </a:p>
          <a:p>
            <a:pPr marL="1200150" lvl="2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Australia/NZ</a:t>
            </a:r>
          </a:p>
          <a:p>
            <a:pPr marL="1200150" lvl="2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Japan and Pacific Rim</a:t>
            </a:r>
          </a:p>
          <a:p>
            <a:pPr marL="1200150" lvl="2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South Africa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Avenir Black"/>
                <a:cs typeface="Avenir Black"/>
              </a:rPr>
              <a:t>FDA</a:t>
            </a:r>
          </a:p>
          <a:p>
            <a:pPr marL="1200150" lvl="2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USA &amp;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Canada</a:t>
            </a:r>
          </a:p>
          <a:p>
            <a:pPr marL="1200150" lvl="2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endParaRPr lang="en-GB" sz="1800" dirty="0" smtClean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1200150" lvl="2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endParaRPr lang="en-GB" sz="18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b="1" dirty="0">
                <a:solidFill>
                  <a:srgbClr val="000000"/>
                </a:solidFill>
                <a:latin typeface="Avenir Black"/>
                <a:cs typeface="Avenir Black"/>
              </a:rPr>
              <a:t>SPF – Types of Study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Water-resistant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Very Water-Resistant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Sweat-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resistant</a:t>
            </a: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  <p:pic>
        <p:nvPicPr>
          <p:cNvPr id="4" name="Content Placeholder 3" descr="Untitled-1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 b="3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9987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APD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 smtClean="0">
                <a:solidFill>
                  <a:srgbClr val="000000"/>
                </a:solidFill>
                <a:latin typeface="Avenir Black"/>
                <a:cs typeface="Avenir Black"/>
              </a:rPr>
              <a:t>ANTI-PERSPIRANT STUDIES</a:t>
            </a:r>
            <a:endParaRPr lang="en-GB" sz="22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Avenir Book"/>
                <a:cs typeface="Avenir Book"/>
              </a:rPr>
              <a:t>Gravimetric method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dirty="0">
                <a:solidFill>
                  <a:srgbClr val="000000"/>
                </a:solidFill>
                <a:latin typeface="Avenir Book"/>
                <a:cs typeface="Avenir Book"/>
              </a:rPr>
              <a:t>“Hot room”</a:t>
            </a: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 smtClean="0">
                <a:solidFill>
                  <a:srgbClr val="000000"/>
                </a:solidFill>
                <a:latin typeface="Avenir Black"/>
                <a:cs typeface="Avenir Black"/>
              </a:rPr>
              <a:t>DEODORANT STUDIES</a:t>
            </a:r>
            <a:endParaRPr lang="en-GB" sz="22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Avenir Book"/>
                <a:cs typeface="Avenir Book"/>
              </a:rPr>
              <a:t>Hedonic &amp; Intensity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dirty="0">
                <a:solidFill>
                  <a:srgbClr val="000000"/>
                </a:solidFill>
                <a:latin typeface="Avenir Book"/>
                <a:cs typeface="Avenir Book"/>
              </a:rPr>
              <a:t>Axillae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dirty="0">
                <a:solidFill>
                  <a:srgbClr val="000000"/>
                </a:solidFill>
                <a:latin typeface="Avenir Book"/>
                <a:cs typeface="Avenir Book"/>
              </a:rPr>
              <a:t>Feet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ü"/>
              <a:defRPr/>
            </a:pPr>
            <a:r>
              <a:rPr lang="en-GB" dirty="0">
                <a:solidFill>
                  <a:srgbClr val="000000"/>
                </a:solidFill>
                <a:latin typeface="Avenir Book"/>
                <a:cs typeface="Avenir Book"/>
              </a:rPr>
              <a:t>Vests, Shirts, Socks</a:t>
            </a:r>
          </a:p>
        </p:txBody>
      </p:sp>
      <p:pic>
        <p:nvPicPr>
          <p:cNvPr id="2" name="Content Placeholder 1" descr="Untitled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4" b="13654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80986" y="713788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2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ANTI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AGING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Clr>
                <a:srgbClr val="FF1FAB"/>
              </a:buClr>
              <a:buNone/>
              <a:defRPr/>
            </a:pPr>
            <a:r>
              <a:rPr lang="en-US" sz="2600" dirty="0" smtClean="0">
                <a:solidFill>
                  <a:srgbClr val="000000"/>
                </a:solidFill>
                <a:latin typeface="Avenir Black"/>
                <a:cs typeface="Avenir Black"/>
              </a:rPr>
              <a:t>TEST</a:t>
            </a:r>
            <a:endParaRPr lang="en-US" sz="26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indent="0"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US" sz="1900" dirty="0">
                <a:solidFill>
                  <a:srgbClr val="000000"/>
                </a:solidFill>
                <a:latin typeface="Avenir Book"/>
                <a:cs typeface="Avenir Book"/>
              </a:rPr>
              <a:t>Anti-Wrinkle (</a:t>
            </a:r>
            <a:r>
              <a:rPr lang="en-US" sz="1900" dirty="0" err="1">
                <a:solidFill>
                  <a:srgbClr val="000000"/>
                </a:solidFill>
                <a:latin typeface="Avenir Book"/>
                <a:cs typeface="Avenir Book"/>
              </a:rPr>
              <a:t>Profilometry</a:t>
            </a:r>
            <a:r>
              <a:rPr lang="en-US" sz="1900" dirty="0" smtClean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  <a:endParaRPr lang="en-US" sz="19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US" sz="1900" dirty="0">
                <a:solidFill>
                  <a:srgbClr val="000000"/>
                </a:solidFill>
                <a:latin typeface="Avenir Book"/>
                <a:cs typeface="Avenir Book"/>
              </a:rPr>
              <a:t>Hyperpigmentation (</a:t>
            </a:r>
            <a:r>
              <a:rPr lang="en-US" sz="1900" dirty="0" err="1">
                <a:solidFill>
                  <a:srgbClr val="000000"/>
                </a:solidFill>
                <a:latin typeface="Avenir Book"/>
                <a:cs typeface="Avenir Book"/>
              </a:rPr>
              <a:t>Chromameter</a:t>
            </a:r>
            <a:r>
              <a:rPr lang="en-US" sz="1900" dirty="0" smtClean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  <a:endParaRPr lang="en-US" sz="19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US" sz="1900" dirty="0">
                <a:solidFill>
                  <a:srgbClr val="000000"/>
                </a:solidFill>
                <a:latin typeface="Avenir Book"/>
                <a:cs typeface="Avenir Book"/>
              </a:rPr>
              <a:t>Skin Elasticity (</a:t>
            </a:r>
            <a:r>
              <a:rPr lang="en-US" sz="1900" dirty="0" err="1">
                <a:solidFill>
                  <a:srgbClr val="000000"/>
                </a:solidFill>
                <a:latin typeface="Avenir Book"/>
                <a:cs typeface="Avenir Book"/>
              </a:rPr>
              <a:t>Cutometer</a:t>
            </a:r>
            <a:r>
              <a:rPr lang="en-US" sz="1900" dirty="0" smtClean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  <a:endParaRPr lang="en-US" sz="19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US" sz="1900" dirty="0" err="1">
                <a:solidFill>
                  <a:srgbClr val="000000"/>
                </a:solidFill>
                <a:latin typeface="Avenir Book"/>
                <a:cs typeface="Avenir Book"/>
              </a:rPr>
              <a:t>Moisturisation</a:t>
            </a:r>
            <a:r>
              <a:rPr lang="en-US" sz="1900" dirty="0">
                <a:solidFill>
                  <a:srgbClr val="000000"/>
                </a:solidFill>
                <a:latin typeface="Avenir Book"/>
                <a:cs typeface="Avenir Book"/>
              </a:rPr>
              <a:t> Test (</a:t>
            </a:r>
            <a:r>
              <a:rPr lang="en-US" sz="1900" dirty="0" err="1">
                <a:solidFill>
                  <a:srgbClr val="000000"/>
                </a:solidFill>
                <a:latin typeface="Avenir Book"/>
                <a:cs typeface="Avenir Book"/>
              </a:rPr>
              <a:t>Corneometer</a:t>
            </a:r>
            <a:r>
              <a:rPr lang="en-US" sz="1900" dirty="0" smtClean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  <a:endParaRPr lang="en-US" sz="19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US" sz="1900" dirty="0">
                <a:solidFill>
                  <a:srgbClr val="000000"/>
                </a:solidFill>
                <a:latin typeface="Avenir Book"/>
                <a:cs typeface="Avenir Book"/>
              </a:rPr>
              <a:t>Compare Skins at Specific Ages</a:t>
            </a:r>
          </a:p>
          <a:p>
            <a:pPr marL="0" indent="0"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rgbClr val="FF1FAB"/>
              </a:buClr>
              <a:buNone/>
              <a:defRPr/>
            </a:pPr>
            <a:r>
              <a:rPr lang="en-US" sz="2600" dirty="0">
                <a:solidFill>
                  <a:srgbClr val="000000"/>
                </a:solidFill>
                <a:latin typeface="Avenir Black"/>
                <a:cs typeface="Avenir Black"/>
              </a:rPr>
              <a:t>CLAIM</a:t>
            </a:r>
          </a:p>
          <a:p>
            <a:pPr marL="0" indent="0"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US" sz="2100" dirty="0">
                <a:solidFill>
                  <a:srgbClr val="000000"/>
                </a:solidFill>
                <a:latin typeface="Avenir Book"/>
                <a:cs typeface="Avenir Book"/>
              </a:rPr>
              <a:t>“Anti-Aging</a:t>
            </a:r>
            <a:r>
              <a:rPr lang="en-US" sz="2100" dirty="0" smtClean="0">
                <a:solidFill>
                  <a:srgbClr val="000000"/>
                </a:solidFill>
                <a:latin typeface="Avenir Book"/>
                <a:cs typeface="Avenir Book"/>
              </a:rPr>
              <a:t>”</a:t>
            </a:r>
            <a:endParaRPr lang="en-US" sz="21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ü"/>
              <a:defRPr/>
            </a:pPr>
            <a:r>
              <a:rPr lang="en-US" sz="2100" dirty="0">
                <a:solidFill>
                  <a:srgbClr val="000000"/>
                </a:solidFill>
                <a:latin typeface="Avenir Book"/>
                <a:cs typeface="Avenir Book"/>
              </a:rPr>
              <a:t>“Makes my Skin Look 10 </a:t>
            </a:r>
            <a:r>
              <a:rPr lang="en-US" sz="2100" dirty="0" smtClean="0">
                <a:solidFill>
                  <a:srgbClr val="000000"/>
                </a:solidFill>
                <a:latin typeface="Avenir Book"/>
                <a:cs typeface="Avenir Book"/>
              </a:rPr>
              <a:t>Years                 Younger</a:t>
            </a:r>
            <a:r>
              <a:rPr lang="en-US" sz="2100" dirty="0">
                <a:solidFill>
                  <a:srgbClr val="000000"/>
                </a:solidFill>
                <a:latin typeface="Avenir Book"/>
                <a:cs typeface="Avenir Book"/>
              </a:rPr>
              <a:t>”</a:t>
            </a:r>
          </a:p>
          <a:p>
            <a:pPr marL="0" indent="0">
              <a:buClr>
                <a:srgbClr val="FF1FAB"/>
              </a:buClr>
              <a:buNone/>
              <a:defRPr/>
            </a:pPr>
            <a:endParaRPr lang="en-US" sz="1800" dirty="0">
              <a:latin typeface="Avenir Book"/>
              <a:cs typeface="Avenir Book"/>
            </a:endParaRPr>
          </a:p>
          <a:p>
            <a:pPr marL="0" indent="0">
              <a:buClr>
                <a:srgbClr val="FF1FAB"/>
              </a:buClr>
              <a:buNone/>
              <a:defRPr/>
            </a:pPr>
            <a:endParaRPr lang="en-GB" sz="1800" dirty="0">
              <a:latin typeface="Avenir Book"/>
              <a:cs typeface="Avenir Book"/>
            </a:endParaRPr>
          </a:p>
        </p:txBody>
      </p:sp>
      <p:pic>
        <p:nvPicPr>
          <p:cNvPr id="2" name="Content Placeholder 1" descr="Untitled-1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r="4328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26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ANTI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WRINKLE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latin typeface="Avenir Black"/>
                <a:cs typeface="Avenir Black"/>
              </a:rPr>
              <a:t>PROFILOMETRY TEST</a:t>
            </a:r>
            <a:endParaRPr lang="en-US" sz="22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Visual and Instrumental 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Assessment</a:t>
            </a:r>
            <a:endParaRPr lang="en-US" sz="20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Generate skin replicas using </a:t>
            </a:r>
            <a:r>
              <a:rPr lang="en-US" sz="16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Silflo</a:t>
            </a:r>
            <a:endParaRPr lang="en-US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dirty="0" smtClean="0">
                <a:solidFill>
                  <a:srgbClr val="000000"/>
                </a:solidFill>
                <a:latin typeface="Avenir Book"/>
                <a:cs typeface="Avenir Book"/>
              </a:rPr>
              <a:t>Perform </a:t>
            </a:r>
            <a:r>
              <a:rPr lang="en-US" sz="1600" dirty="0">
                <a:solidFill>
                  <a:srgbClr val="000000"/>
                </a:solidFill>
                <a:latin typeface="Avenir Book"/>
                <a:cs typeface="Avenir Book"/>
              </a:rPr>
              <a:t>LASER profiling</a:t>
            </a:r>
          </a:p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r>
              <a:rPr lang="en-US" sz="2200" dirty="0" smtClean="0">
                <a:solidFill>
                  <a:srgbClr val="000000"/>
                </a:solidFill>
                <a:latin typeface="Avenir Black"/>
                <a:cs typeface="Avenir Black"/>
              </a:rPr>
              <a:t>CLAIM</a:t>
            </a:r>
          </a:p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“Anti-Wrinkle</a:t>
            </a:r>
            <a:r>
              <a:rPr lang="en-US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”</a:t>
            </a: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“Wrinkle-Defense</a:t>
            </a:r>
            <a:r>
              <a:rPr lang="en-US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”</a:t>
            </a: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“Reduces the appearance of </a:t>
            </a:r>
            <a:r>
              <a:rPr lang="en-US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  wrinkles by </a:t>
            </a:r>
            <a:r>
              <a:rPr lang="en-US" sz="1800" dirty="0">
                <a:solidFill>
                  <a:srgbClr val="000000"/>
                </a:solidFill>
                <a:latin typeface="Avenir Book"/>
                <a:cs typeface="Avenir Book"/>
              </a:rPr>
              <a:t>x% in x weeks”</a:t>
            </a:r>
          </a:p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2" name="Content Placeholder 1" descr="anti-rides-604x270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0" t="4034" r="36442" b="-4034"/>
          <a:stretch/>
        </p:blipFill>
        <p:spPr/>
      </p:pic>
      <p:sp>
        <p:nvSpPr>
          <p:cNvPr id="11" name="Rectangle 10"/>
          <p:cNvSpPr/>
          <p:nvPr/>
        </p:nvSpPr>
        <p:spPr>
          <a:xfrm>
            <a:off x="6180986" y="713788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46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spc="-150" dirty="0" smtClean="0">
                <a:latin typeface="Avenir Black"/>
                <a:cs typeface="Avenir Black"/>
              </a:rPr>
              <a:t>COMPANY</a:t>
            </a:r>
            <a:r>
              <a:rPr lang="en-US" b="1" u="sng" spc="-150" dirty="0" smtClean="0">
                <a:solidFill>
                  <a:schemeClr val="bg1">
                    <a:lumMod val="50000"/>
                  </a:schemeClr>
                </a:solidFill>
                <a:latin typeface="Avenir Black"/>
                <a:cs typeface="Avenir Black"/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Founded in 1990 in the United Kingdom.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Leaders in the field of cosmetic consumer research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Expanded to the United States in 2014</a:t>
            </a: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cs typeface="Avenir Book"/>
            </a:endParaRPr>
          </a:p>
          <a:p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cs typeface="Avenir Book"/>
              </a:rPr>
              <a:t>Global research capabilities </a:t>
            </a:r>
          </a:p>
          <a:p>
            <a:endParaRPr lang="en-US" dirty="0"/>
          </a:p>
        </p:txBody>
      </p:sp>
      <p:pic>
        <p:nvPicPr>
          <p:cNvPr id="12" name="Content Placeholder 11" descr="Untitled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8"/>
          <a:stretch/>
        </p:blipFill>
        <p:spPr/>
      </p:pic>
    </p:spTree>
    <p:extLst>
      <p:ext uri="{BB962C8B-B14F-4D97-AF65-F5344CB8AC3E}">
        <p14:creationId xmlns:p14="http://schemas.microsoft.com/office/powerpoint/2010/main" val="1197556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FACIAL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IMAGING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GB" sz="1800" b="1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GB" sz="28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CANFIELD VISIA CR</a:t>
            </a:r>
            <a:endParaRPr lang="en-GB" sz="2800" b="1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457200" lvl="1" indent="0">
              <a:lnSpc>
                <a:spcPct val="90000"/>
              </a:lnSpc>
              <a:buClr>
                <a:srgbClr val="FA4003"/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74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Image capture for wrinkles and fine lines, skin texture, coloration/evenness, </a:t>
            </a:r>
            <a:r>
              <a:rPr lang="en-US" sz="1800" dirty="0" err="1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photodamage</a:t>
            </a:r>
            <a:r>
              <a:rPr lang="en-US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, vascular features and </a:t>
            </a:r>
            <a:r>
              <a:rPr lang="en-US" sz="1800" dirty="0" err="1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porphyrins</a:t>
            </a:r>
            <a:r>
              <a:rPr lang="en-US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 (P. acnes</a:t>
            </a:r>
            <a:r>
              <a:rPr lang="en-US" sz="18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)</a:t>
            </a:r>
            <a:endParaRPr lang="en-US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74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High </a:t>
            </a:r>
            <a:r>
              <a:rPr lang="en-US" sz="18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Resolution</a:t>
            </a:r>
            <a:endParaRPr lang="en-US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74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Rapid Capture </a:t>
            </a:r>
            <a:r>
              <a:rPr lang="en-US" sz="18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Time</a:t>
            </a:r>
            <a:endParaRPr lang="en-US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74000"/>
              <a:buFont typeface="Wingdings" charset="2"/>
              <a:buChar char="§"/>
              <a:defRPr/>
            </a:pPr>
            <a:r>
              <a:rPr lang="en-US" sz="1800" dirty="0" err="1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PreSet</a:t>
            </a:r>
            <a:r>
              <a:rPr lang="en-US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 Lighting </a:t>
            </a:r>
            <a:r>
              <a:rPr lang="en-US" sz="18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Modes</a:t>
            </a:r>
            <a:endParaRPr lang="en-US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74000"/>
              <a:buFont typeface="Wingdings" charset="2"/>
              <a:buChar char="§"/>
              <a:defRPr/>
            </a:pPr>
            <a:r>
              <a:rPr lang="en-US" sz="1800" dirty="0" err="1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Minimises</a:t>
            </a:r>
            <a:r>
              <a:rPr lang="en-US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 Technician </a:t>
            </a:r>
            <a:r>
              <a:rPr lang="en-US" sz="18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Error</a:t>
            </a:r>
            <a:endParaRPr lang="en-US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SzPct val="74000"/>
              <a:buFont typeface="Wingdings" charset="2"/>
              <a:buChar char="§"/>
              <a:defRPr/>
            </a:pPr>
            <a:r>
              <a:rPr lang="en-US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Produces great B/A images</a:t>
            </a: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0986" y="713788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  <p:pic>
        <p:nvPicPr>
          <p:cNvPr id="2" name="Picture 1" descr="VISIO Machine in Action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28" y="3291054"/>
            <a:ext cx="4246690" cy="28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07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SKIN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LIGHTENING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S</a:t>
            </a:r>
            <a:r>
              <a:rPr lang="en-GB" sz="18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KIN LIGHTENING</a:t>
            </a:r>
            <a:endParaRPr lang="en-GB" sz="1800" b="1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457200" lvl="1" indent="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Visual 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and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Instrumental Assessment</a:t>
            </a: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err="1">
                <a:solidFill>
                  <a:srgbClr val="000000"/>
                </a:solidFill>
                <a:latin typeface="Avenir Book"/>
                <a:cs typeface="Avenir Book"/>
              </a:rPr>
              <a:t>Chromameter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, </a:t>
            </a:r>
            <a:r>
              <a:rPr lang="en-GB" sz="18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Mexamater</a:t>
            </a:r>
            <a:endParaRPr lang="en-GB" sz="18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57200" lvl="1" indent="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18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CLAIM</a:t>
            </a:r>
            <a:endParaRPr lang="en-GB" sz="1800" b="1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lvl="1">
              <a:lnSpc>
                <a:spcPct val="13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“Improves skin tone”</a:t>
            </a:r>
          </a:p>
          <a:p>
            <a:pPr lvl="1">
              <a:lnSpc>
                <a:spcPct val="13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“Improves skin luminosity”</a:t>
            </a:r>
          </a:p>
          <a:p>
            <a:pPr lvl="1">
              <a:lnSpc>
                <a:spcPct val="13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“Helps reduce the appearance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of hyper pigmented 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age spots”</a:t>
            </a:r>
          </a:p>
          <a:p>
            <a:pPr lvl="1">
              <a:lnSpc>
                <a:spcPct val="13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“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Brightens skin”</a:t>
            </a:r>
          </a:p>
          <a:p>
            <a:pPr marL="457200" lvl="1" indent="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3" name="Content Placeholder 2" descr="Untitled-1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12625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99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SKIN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FIRMNESS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/>
            </a:pPr>
            <a:endParaRPr lang="en-GB" sz="1800" b="1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/>
            </a:pPr>
            <a:endParaRPr lang="en-GB" sz="18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lnSpc>
                <a:spcPct val="90000"/>
              </a:lnSpc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/>
            </a:pPr>
            <a:r>
              <a:rPr lang="en-GB" sz="2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ELASTICITY / FIRMNESS</a:t>
            </a:r>
            <a:endParaRPr lang="en-GB" sz="22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Century Gothic"/>
                <a:cs typeface="Century Gothic"/>
              </a:rPr>
              <a:t>Visual and/or Instrumental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Century Gothic"/>
                <a:cs typeface="Century Gothic"/>
              </a:rPr>
              <a:t>DTM, </a:t>
            </a:r>
            <a:r>
              <a:rPr lang="en-GB" sz="1800" dirty="0" err="1">
                <a:solidFill>
                  <a:srgbClr val="000000"/>
                </a:solidFill>
                <a:latin typeface="Century Gothic"/>
                <a:cs typeface="Century Gothic"/>
              </a:rPr>
              <a:t>Cutometer</a:t>
            </a:r>
            <a:endParaRPr lang="en-GB" sz="18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1200150" lvl="2" indent="-28575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endParaRPr lang="en-GB" sz="1800" dirty="0" smtClean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914400" lvl="2" indent="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CLAIM</a:t>
            </a:r>
            <a:endParaRPr lang="en-GB" sz="2200" b="1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lvl="1">
              <a:lnSpc>
                <a:spcPct val="13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Century Gothic"/>
                <a:cs typeface="Century Gothic"/>
              </a:rPr>
              <a:t>“Firming”</a:t>
            </a:r>
          </a:p>
          <a:p>
            <a:pPr lvl="1">
              <a:lnSpc>
                <a:spcPct val="13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Century Gothic"/>
                <a:cs typeface="Century Gothic"/>
              </a:rPr>
              <a:t>“Improves the elasticity of </a:t>
            </a:r>
            <a:r>
              <a:rPr lang="en-GB" sz="1800" dirty="0" smtClean="0">
                <a:solidFill>
                  <a:srgbClr val="000000"/>
                </a:solidFill>
                <a:latin typeface="Century Gothic"/>
                <a:cs typeface="Century Gothic"/>
              </a:rPr>
              <a:t>your skin”</a:t>
            </a:r>
            <a:endParaRPr lang="en-GB" sz="18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  <p:pic>
        <p:nvPicPr>
          <p:cNvPr id="4" name="Content Placeholder 3" descr="Untitled-1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r="60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1889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MOISTURIZATION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Clr>
                <a:schemeClr val="tx1">
                  <a:lumMod val="65000"/>
                  <a:lumOff val="35000"/>
                </a:schemeClr>
              </a:buClr>
              <a:buNone/>
              <a:defRPr/>
            </a:pPr>
            <a:endParaRPr lang="en-GB" sz="1800" b="1" dirty="0" smtClean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indent="0">
              <a:lnSpc>
                <a:spcPct val="90000"/>
              </a:lnSpc>
              <a:buClr>
                <a:schemeClr val="tx1">
                  <a:lumMod val="65000"/>
                  <a:lumOff val="35000"/>
                </a:schemeClr>
              </a:buClr>
              <a:buNone/>
              <a:defRPr/>
            </a:pPr>
            <a:r>
              <a:rPr lang="en-GB" sz="18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MOISTURIZATION (Emollient)</a:t>
            </a:r>
            <a:endParaRPr lang="en-GB" sz="1800" b="1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lvl="1">
              <a:lnSpc>
                <a:spcPct val="9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endParaRPr lang="en-GB" sz="16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In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-Use or Controlled Application</a:t>
            </a:r>
          </a:p>
          <a:p>
            <a:pPr lvl="1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Visual and/or Instrumental Assessment</a:t>
            </a:r>
          </a:p>
          <a:p>
            <a:pPr lvl="1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TEWL</a:t>
            </a:r>
          </a:p>
          <a:p>
            <a:pPr lvl="2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 err="1">
                <a:solidFill>
                  <a:srgbClr val="000000"/>
                </a:solidFill>
                <a:latin typeface="Avenir Book"/>
                <a:cs typeface="Avenir Book"/>
              </a:rPr>
              <a:t>Evaporimeter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venir Book"/>
                <a:cs typeface="Avenir Book"/>
              </a:rPr>
              <a:t>Tewameter</a:t>
            </a: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914400" lvl="2" indent="0">
              <a:lnSpc>
                <a:spcPct val="90000"/>
              </a:lnSpc>
              <a:buClr>
                <a:schemeClr val="tx1">
                  <a:lumMod val="65000"/>
                  <a:lumOff val="35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  <a:defRPr/>
            </a:pPr>
            <a:r>
              <a:rPr lang="en-GB" sz="18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CLAIM</a:t>
            </a:r>
            <a:endParaRPr lang="en-GB" sz="1800" b="1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lvl="1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“Improves the skin’s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natural barrier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”</a:t>
            </a:r>
          </a:p>
          <a:p>
            <a:pPr lvl="1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“Emollient”</a:t>
            </a:r>
          </a:p>
          <a:p>
            <a:pPr lvl="1"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“Kind to skin”</a:t>
            </a:r>
          </a:p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2" name="Content Placeholder 1" descr="Untitled-20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4120" r="8097" b="31761"/>
          <a:stretch/>
        </p:blipFill>
        <p:spPr/>
      </p:pic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7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MOISTURIZATION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r>
              <a:rPr lang="en-GB" sz="22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MOISTURIZATION (Humectant)</a:t>
            </a:r>
            <a:endParaRPr lang="en-GB" sz="2200" b="1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indent="0">
              <a:lnSpc>
                <a:spcPct val="90000"/>
              </a:lnSpc>
              <a:buClr>
                <a:srgbClr val="FF1FAB"/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lnSpc>
                <a:spcPct val="14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In-Use or Controlled Application</a:t>
            </a:r>
          </a:p>
          <a:p>
            <a:pPr lvl="1">
              <a:lnSpc>
                <a:spcPct val="14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Visual and/or Instrumental Assessment</a:t>
            </a:r>
          </a:p>
          <a:p>
            <a:pPr lvl="1">
              <a:lnSpc>
                <a:spcPct val="14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err="1">
                <a:solidFill>
                  <a:srgbClr val="000000"/>
                </a:solidFill>
                <a:latin typeface="Avenir Book"/>
                <a:cs typeface="Avenir Book"/>
              </a:rPr>
              <a:t>Corneometer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, Dermal Phase Meter (NOVA)</a:t>
            </a:r>
          </a:p>
          <a:p>
            <a:pPr marL="914400" lvl="2" indent="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914400" lvl="2" indent="0">
              <a:lnSpc>
                <a:spcPct val="90000"/>
              </a:lnSpc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200" b="1" dirty="0" smtClean="0">
                <a:solidFill>
                  <a:srgbClr val="000000"/>
                </a:solidFill>
                <a:latin typeface="Avenir Black"/>
                <a:cs typeface="Avenir Black"/>
              </a:rPr>
              <a:t>CLAIM</a:t>
            </a:r>
            <a:endParaRPr lang="en-GB" sz="2200" b="1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lvl="1">
              <a:lnSpc>
                <a:spcPct val="14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“Provides moisture-boosting hydration”</a:t>
            </a:r>
          </a:p>
          <a:p>
            <a:pPr lvl="1">
              <a:lnSpc>
                <a:spcPct val="14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“Revitalizing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Moisturizer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”</a:t>
            </a:r>
          </a:p>
          <a:p>
            <a:pPr lvl="1">
              <a:lnSpc>
                <a:spcPct val="14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Moisturizes 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for up to x hours”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  <p:pic>
        <p:nvPicPr>
          <p:cNvPr id="6" name="Content Placeholder 5" descr="091EB217000005DC-3119079-Moisturising_is_as_big_a_part_of_most_women_s_beauty_routine_as_-a-18_143397283872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" b="39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1086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u="sng" dirty="0" smtClean="0">
                <a:latin typeface="Avenir Black" charset="0"/>
                <a:ea typeface="Avenir Black" charset="0"/>
                <a:cs typeface="Avenir Black" charset="0"/>
              </a:rPr>
              <a:t>ANTI</a:t>
            </a:r>
            <a:r>
              <a:rPr lang="en-US" sz="4000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INFLAMMATORY</a:t>
            </a:r>
            <a:endParaRPr lang="en-US" sz="4000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FF1FAB"/>
              </a:buClr>
              <a:buNone/>
              <a:defRPr/>
            </a:pPr>
            <a:r>
              <a:rPr lang="en-GB" sz="2000" b="1" dirty="0" smtClean="0">
                <a:solidFill>
                  <a:srgbClr val="000000"/>
                </a:solidFill>
                <a:latin typeface="Avenir Black"/>
                <a:ea typeface="Century Gothic" charset="0"/>
                <a:cs typeface="Avenir Black"/>
              </a:rPr>
              <a:t>ANTI-INFLAMMATORY TEST</a:t>
            </a:r>
          </a:p>
          <a:p>
            <a:pPr marL="0" indent="0">
              <a:buClr>
                <a:srgbClr val="FF1FAB"/>
              </a:buClr>
              <a:buNone/>
              <a:defRPr/>
            </a:pPr>
            <a:endParaRPr lang="en-US" sz="1800" b="1" dirty="0" smtClean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Compromise </a:t>
            </a:r>
            <a:r>
              <a:rPr lang="en-US" sz="1800" b="1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skin </a:t>
            </a:r>
            <a:r>
              <a:rPr lang="en-US" sz="1800" b="1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with</a:t>
            </a:r>
          </a:p>
          <a:p>
            <a:pPr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SLS </a:t>
            </a:r>
            <a:r>
              <a:rPr lang="en-US" sz="1800" b="1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(typically 0.75%)</a:t>
            </a:r>
          </a:p>
          <a:p>
            <a:pPr>
              <a:lnSpc>
                <a:spcPct val="120000"/>
              </a:lnSpc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UV </a:t>
            </a:r>
            <a:r>
              <a:rPr lang="en-US" sz="1800" b="1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(typically 4x MED</a:t>
            </a:r>
            <a:r>
              <a:rPr lang="en-US" sz="1800" b="1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)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Follow </a:t>
            </a:r>
            <a:r>
              <a:rPr lang="en-US" sz="1600" b="1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treated &amp; untreated sites to resolution (visual or blistering)</a:t>
            </a:r>
            <a:endParaRPr lang="en-GB" sz="1600" b="1" dirty="0" smtClean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  <a:defRPr/>
            </a:pPr>
            <a:endParaRPr lang="en-GB" sz="1800" b="1" dirty="0" smtClean="0">
              <a:solidFill>
                <a:srgbClr val="000000"/>
              </a:solidFill>
              <a:latin typeface="Avenir Black"/>
              <a:ea typeface="Century Gothic" charset="0"/>
              <a:cs typeface="Avenir Black"/>
            </a:endParaRP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  <a:defRPr/>
            </a:pPr>
            <a:endParaRPr lang="en-GB" sz="1800" b="1" dirty="0">
              <a:solidFill>
                <a:srgbClr val="000000"/>
              </a:solidFill>
              <a:latin typeface="Avenir Black"/>
              <a:ea typeface="Century Gothic" charset="0"/>
              <a:cs typeface="Avenir Black"/>
            </a:endParaRPr>
          </a:p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  <a:defRPr/>
            </a:pPr>
            <a:r>
              <a:rPr lang="en-GB" sz="2000" b="1" dirty="0" smtClean="0">
                <a:solidFill>
                  <a:srgbClr val="000000"/>
                </a:solidFill>
                <a:latin typeface="Avenir Black"/>
                <a:ea typeface="Century Gothic" charset="0"/>
                <a:cs typeface="Avenir Black"/>
              </a:rPr>
              <a:t>CLAIM</a:t>
            </a:r>
            <a:endParaRPr lang="en-GB" sz="2000" b="1" dirty="0">
              <a:solidFill>
                <a:srgbClr val="000000"/>
              </a:solidFill>
              <a:latin typeface="Avenir Black"/>
              <a:ea typeface="Century Gothic" charset="0"/>
              <a:cs typeface="Avenir Black"/>
            </a:endParaRP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“Anti-Inflammatory”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“Restorative”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“Skin soothing” (after sun)</a:t>
            </a:r>
          </a:p>
        </p:txBody>
      </p:sp>
      <p:pic>
        <p:nvPicPr>
          <p:cNvPr id="2" name="Content Placeholder 1" descr="Untitled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r="16032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80986" y="713788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2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OXIDATION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69368" cy="4525963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TISSUE OXYYGENATION STUDY</a:t>
            </a: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err="1">
                <a:solidFill>
                  <a:srgbClr val="000000"/>
                </a:solidFill>
                <a:latin typeface="Avenir Book"/>
                <a:cs typeface="Avenir Book"/>
              </a:rPr>
              <a:t>Transcutometer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 monitor (TCM4)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Partial oxygen (pO</a:t>
            </a:r>
            <a:r>
              <a:rPr lang="en-GB" sz="1800" baseline="-25000" dirty="0">
                <a:solidFill>
                  <a:srgbClr val="000000"/>
                </a:solidFill>
                <a:latin typeface="Avenir Book"/>
                <a:cs typeface="Avenir Book"/>
              </a:rPr>
              <a:t>2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) values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8.5kPa (pre) to 10.5kPa (post)</a:t>
            </a: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CLAIM</a:t>
            </a:r>
            <a:endParaRPr lang="en-GB" sz="20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“Clinically proven to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help increase 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oxygen levels in the skin ”</a:t>
            </a:r>
          </a:p>
        </p:txBody>
      </p:sp>
      <p:pic>
        <p:nvPicPr>
          <p:cNvPr id="2" name="Content Placeholder 1" descr="Untitled-2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" b="3305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2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LESION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FF1FAB"/>
              </a:buClr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LESION COUNT STUDIES</a:t>
            </a:r>
            <a:endParaRPr lang="en-GB" sz="20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Non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-Inflamed: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err="1">
                <a:solidFill>
                  <a:srgbClr val="000000"/>
                </a:solidFill>
                <a:latin typeface="Avenir Book"/>
                <a:cs typeface="Avenir Book"/>
              </a:rPr>
              <a:t>Microcysts</a:t>
            </a: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Blackheads (open </a:t>
            </a:r>
            <a:r>
              <a:rPr lang="en-GB" sz="1800" dirty="0" err="1">
                <a:solidFill>
                  <a:srgbClr val="000000"/>
                </a:solidFill>
                <a:latin typeface="Avenir Book"/>
                <a:cs typeface="Avenir Book"/>
              </a:rPr>
              <a:t>comedones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Whiteheads (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closed </a:t>
            </a:r>
            <a:r>
              <a:rPr lang="en-GB" sz="18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comedones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)</a:t>
            </a: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000" b="1" dirty="0">
                <a:solidFill>
                  <a:srgbClr val="000000"/>
                </a:solidFill>
                <a:latin typeface="Avenir Book"/>
                <a:cs typeface="Avenir Book"/>
              </a:rPr>
              <a:t>Inflamed: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Pustules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Papules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0986" y="720518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  <p:pic>
        <p:nvPicPr>
          <p:cNvPr id="4" name="Content Placeholder 3" descr="Untitled-2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581" b="-225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385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SLIMMING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FF1FAB"/>
              </a:buClr>
              <a:buNone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SLIMMING STUDIES</a:t>
            </a:r>
            <a:endParaRPr lang="en-GB" sz="2000" dirty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indent="0">
              <a:buClr>
                <a:srgbClr val="FF1FAB"/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Lipid reduction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Ultra-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sound</a:t>
            </a:r>
          </a:p>
          <a:p>
            <a:pPr marL="914400" lvl="2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Circumference reduction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Arms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Thighs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Tummy</a:t>
            </a: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Weight 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reduction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BMI</a:t>
            </a:r>
          </a:p>
        </p:txBody>
      </p:sp>
      <p:pic>
        <p:nvPicPr>
          <p:cNvPr id="2" name="Content Placeholder 1" descr="Untitled-2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11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HAIR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CARE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Avenir Black"/>
                <a:ea typeface="Century Gothic" charset="0"/>
                <a:cs typeface="Avenir Black"/>
              </a:rPr>
              <a:t>HAIR CARE SUDIES</a:t>
            </a: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Anti-Dandruff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Expert Graders</a:t>
            </a: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Strengthening</a:t>
            </a:r>
            <a:endParaRPr lang="en-GB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MTT (Mini Tensile Tester)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Hair Brush Friction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Method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endParaRPr lang="en-GB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Colour Retention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err="1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Chromameter</a:t>
            </a:r>
            <a:endParaRPr lang="en-GB" sz="1800" dirty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</p:txBody>
      </p:sp>
      <p:pic>
        <p:nvPicPr>
          <p:cNvPr id="2" name="Content Placeholder 1" descr="Untitled-25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spc="-300" dirty="0" smtClean="0">
                <a:latin typeface="Avenir Black"/>
                <a:cs typeface="Avenir Black"/>
              </a:rPr>
              <a:t>ADVANTAGES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Geographical </a:t>
            </a:r>
            <a:r>
              <a:rPr lang="en-GB" sz="2600" dirty="0">
                <a:solidFill>
                  <a:srgbClr val="404040"/>
                </a:solidFill>
                <a:latin typeface="Avenir Book"/>
                <a:cs typeface="Avenir Book"/>
              </a:rPr>
              <a:t>Locations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sz="2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2600" dirty="0">
                <a:solidFill>
                  <a:srgbClr val="404040"/>
                </a:solidFill>
                <a:latin typeface="Avenir Book"/>
                <a:cs typeface="Avenir Book"/>
              </a:rPr>
              <a:t>Markets Served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sz="2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2600" dirty="0">
                <a:solidFill>
                  <a:srgbClr val="404040"/>
                </a:solidFill>
                <a:latin typeface="Avenir Book"/>
                <a:cs typeface="Avenir Book"/>
              </a:rPr>
              <a:t>Services </a:t>
            </a:r>
            <a:r>
              <a:rPr lang="en-GB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Provided</a:t>
            </a:r>
          </a:p>
          <a:p>
            <a:pPr marL="0" indent="0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None/>
              <a:defRPr/>
            </a:pPr>
            <a:r>
              <a:rPr lang="en-GB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 </a:t>
            </a:r>
            <a:endParaRPr lang="en-GB" sz="2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2600" dirty="0">
                <a:solidFill>
                  <a:srgbClr val="404040"/>
                </a:solidFill>
                <a:latin typeface="Avenir Book"/>
                <a:cs typeface="Avenir Book"/>
              </a:rPr>
              <a:t>Subject Database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sz="2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2600" dirty="0">
                <a:solidFill>
                  <a:srgbClr val="404040"/>
                </a:solidFill>
                <a:latin typeface="Avenir Book"/>
                <a:cs typeface="Avenir Book"/>
              </a:rPr>
              <a:t>Quality </a:t>
            </a:r>
            <a:r>
              <a:rPr lang="en-GB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Assurance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sz="2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rgbClr val="404040"/>
                </a:solidFill>
                <a:latin typeface="Avenir Book"/>
                <a:cs typeface="Avenir Book"/>
              </a:rPr>
              <a:t>Expertise </a:t>
            </a:r>
            <a:r>
              <a:rPr lang="en-US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In Testing</a:t>
            </a:r>
            <a:br>
              <a:rPr lang="en-US" sz="2600" dirty="0" smtClean="0">
                <a:solidFill>
                  <a:srgbClr val="404040"/>
                </a:solidFill>
                <a:latin typeface="Avenir Book"/>
                <a:cs typeface="Avenir Book"/>
              </a:rPr>
            </a:br>
            <a:endParaRPr lang="en-US" sz="26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1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US" sz="2600" dirty="0">
                <a:solidFill>
                  <a:srgbClr val="404040"/>
                </a:solidFill>
                <a:latin typeface="Avenir Book"/>
                <a:cs typeface="Avenir Book"/>
              </a:rPr>
              <a:t>I</a:t>
            </a:r>
            <a:r>
              <a:rPr lang="en-US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nternationally </a:t>
            </a:r>
            <a:r>
              <a:rPr lang="en-US" sz="2600" dirty="0">
                <a:solidFill>
                  <a:srgbClr val="404040"/>
                </a:solidFill>
                <a:latin typeface="Avenir Book"/>
                <a:cs typeface="Avenir Book"/>
              </a:rPr>
              <a:t>S</a:t>
            </a:r>
            <a:r>
              <a:rPr lang="en-US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ought </a:t>
            </a:r>
            <a:r>
              <a:rPr lang="en-US" sz="2600" dirty="0">
                <a:solidFill>
                  <a:srgbClr val="404040"/>
                </a:solidFill>
                <a:latin typeface="Avenir Book"/>
                <a:cs typeface="Avenir Book"/>
              </a:rPr>
              <a:t>A</a:t>
            </a:r>
            <a:r>
              <a:rPr lang="en-US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fter </a:t>
            </a:r>
            <a:r>
              <a:rPr lang="en-US" sz="2600" dirty="0">
                <a:solidFill>
                  <a:srgbClr val="404040"/>
                </a:solidFill>
                <a:latin typeface="Avenir Book"/>
                <a:cs typeface="Avenir Book"/>
              </a:rPr>
              <a:t>M</a:t>
            </a:r>
            <a:r>
              <a:rPr lang="en-US" sz="2600" dirty="0" smtClean="0">
                <a:solidFill>
                  <a:srgbClr val="404040"/>
                </a:solidFill>
                <a:latin typeface="Avenir Book"/>
                <a:cs typeface="Avenir Book"/>
              </a:rPr>
              <a:t>alodor </a:t>
            </a:r>
            <a:r>
              <a:rPr lang="en-US" sz="2600" dirty="0" err="1">
                <a:solidFill>
                  <a:srgbClr val="404040"/>
                </a:solidFill>
                <a:latin typeface="Avenir Book"/>
                <a:cs typeface="Avenir Book"/>
              </a:rPr>
              <a:t>M</a:t>
            </a:r>
            <a:r>
              <a:rPr lang="en-US" sz="2600" dirty="0" err="1" smtClean="0">
                <a:solidFill>
                  <a:srgbClr val="404040"/>
                </a:solidFill>
                <a:latin typeface="Avenir Book"/>
                <a:cs typeface="Avenir Book"/>
              </a:rPr>
              <a:t>udges</a:t>
            </a:r>
            <a:endParaRPr lang="en-US" sz="2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endParaRPr lang="en-US" dirty="0"/>
          </a:p>
        </p:txBody>
      </p:sp>
      <p:pic>
        <p:nvPicPr>
          <p:cNvPr id="9" name="Content Placeholder 8" descr="Screen Shot 2016-02-26 at 11.52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 r="27142"/>
          <a:stretch/>
        </p:blipFill>
        <p:spPr/>
      </p:pic>
    </p:spTree>
    <p:extLst>
      <p:ext uri="{BB962C8B-B14F-4D97-AF65-F5344CB8AC3E}">
        <p14:creationId xmlns:p14="http://schemas.microsoft.com/office/powerpoint/2010/main" val="595832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HAIR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CARE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5027402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Avenir Black"/>
                <a:ea typeface="Century Gothic" charset="0"/>
                <a:cs typeface="Avenir Black"/>
              </a:rPr>
              <a:t>HAIR CARE SUDIES </a:t>
            </a:r>
            <a:r>
              <a:rPr lang="en-GB" sz="1800" dirty="0" smtClean="0">
                <a:solidFill>
                  <a:srgbClr val="000000"/>
                </a:solidFill>
                <a:latin typeface="Avenir Black"/>
                <a:ea typeface="Century Gothic" charset="0"/>
                <a:cs typeface="Avenir Black"/>
              </a:rPr>
              <a:t/>
            </a:r>
            <a:br>
              <a:rPr lang="en-GB" sz="1800" dirty="0" smtClean="0">
                <a:solidFill>
                  <a:srgbClr val="000000"/>
                </a:solidFill>
                <a:latin typeface="Avenir Black"/>
                <a:ea typeface="Century Gothic" charset="0"/>
                <a:cs typeface="Avenir Black"/>
              </a:rPr>
            </a:br>
            <a:r>
              <a:rPr lang="en-GB" sz="16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(Stylist / </a:t>
            </a:r>
            <a:r>
              <a:rPr lang="en-GB" sz="1600" dirty="0" err="1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P</a:t>
            </a:r>
            <a:r>
              <a:rPr lang="en-GB" sz="1600" dirty="0" err="1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anelist</a:t>
            </a:r>
            <a:r>
              <a:rPr lang="en-GB" sz="16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A</a:t>
            </a:r>
            <a:r>
              <a:rPr lang="en-GB" sz="1600" dirty="0" err="1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ssesments</a:t>
            </a:r>
            <a:r>
              <a:rPr lang="en-GB" sz="1600" dirty="0" smtClean="0">
                <a:solidFill>
                  <a:srgbClr val="000000"/>
                </a:solidFill>
                <a:latin typeface="Avenir Book"/>
                <a:ea typeface="Century Gothic" charset="0"/>
                <a:cs typeface="Avenir Book"/>
              </a:rPr>
              <a:t>)</a:t>
            </a: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Oiliness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Anti-Frizz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Colour Retention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Shine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Frizziness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Bounce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Volumising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ea typeface="Century Gothic" charset="0"/>
              <a:cs typeface="Avenir Book"/>
            </a:endParaRP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Refreshing properties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Smell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Feel</a:t>
            </a:r>
          </a:p>
          <a:p>
            <a:pPr lvl="1">
              <a:lnSpc>
                <a:spcPct val="12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Access to custom designed </a:t>
            </a:r>
            <a:r>
              <a:rPr lang="en-GB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Book"/>
                <a:ea typeface="Century Gothic" charset="0"/>
                <a:cs typeface="Avenir Book"/>
              </a:rPr>
              <a:t>instrumentation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Avenir Book"/>
              <a:ea typeface="Century Gothic" charset="0"/>
              <a:cs typeface="Avenir Book"/>
            </a:endParaRPr>
          </a:p>
        </p:txBody>
      </p:sp>
      <p:pic>
        <p:nvPicPr>
          <p:cNvPr id="2" name="Content Placeholder 1" descr="Untitled-2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80986" y="720637"/>
            <a:ext cx="2505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023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OTHER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STUDIES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 smtClean="0">
                <a:solidFill>
                  <a:srgbClr val="000000"/>
                </a:solidFill>
                <a:latin typeface="Avenir Book"/>
                <a:cs typeface="Avenir Book"/>
              </a:rPr>
              <a:t>Diaper Studies</a:t>
            </a:r>
            <a:endParaRPr lang="en-GB" sz="2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>
                <a:solidFill>
                  <a:srgbClr val="000000"/>
                </a:solidFill>
                <a:latin typeface="Avenir Book"/>
                <a:cs typeface="Avenir Book"/>
              </a:rPr>
              <a:t>Baby Wipes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>
                <a:solidFill>
                  <a:srgbClr val="000000"/>
                </a:solidFill>
                <a:latin typeface="Avenir Book"/>
                <a:cs typeface="Avenir Book"/>
              </a:rPr>
              <a:t>Depilatory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>
                <a:solidFill>
                  <a:srgbClr val="000000"/>
                </a:solidFill>
                <a:latin typeface="Avenir Book"/>
                <a:cs typeface="Avenir Book"/>
              </a:rPr>
              <a:t>Feminine Hygiene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>
                <a:solidFill>
                  <a:srgbClr val="000000"/>
                </a:solidFill>
                <a:latin typeface="Avenir Book"/>
                <a:cs typeface="Avenir Book"/>
              </a:rPr>
              <a:t>Wear Tests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>
                <a:solidFill>
                  <a:srgbClr val="000000"/>
                </a:solidFill>
                <a:latin typeface="Avenir Book"/>
                <a:cs typeface="Avenir Book"/>
              </a:rPr>
              <a:t>Foundations, Mascaras, Lipsticks</a:t>
            </a:r>
          </a:p>
          <a:p>
            <a:pPr>
              <a:lnSpc>
                <a:spcPct val="150000"/>
              </a:lnSpc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200" dirty="0">
                <a:solidFill>
                  <a:srgbClr val="000000"/>
                </a:solidFill>
                <a:latin typeface="Avenir Book"/>
                <a:cs typeface="Avenir Book"/>
              </a:rPr>
              <a:t>Nail Strength</a:t>
            </a:r>
          </a:p>
        </p:txBody>
      </p:sp>
      <p:pic>
        <p:nvPicPr>
          <p:cNvPr id="2" name="Content Placeholder 1" descr="treebykerrileeblock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04042" y="720518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2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ACCEPTABILITY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2000" dirty="0" smtClean="0">
              <a:solidFill>
                <a:srgbClr val="000000"/>
              </a:solidFill>
              <a:latin typeface="Avenir Black"/>
              <a:cs typeface="Avenir Black"/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Taste </a:t>
            </a:r>
            <a:r>
              <a:rPr lang="en-GB" sz="2000" dirty="0">
                <a:solidFill>
                  <a:srgbClr val="000000"/>
                </a:solidFill>
                <a:latin typeface="Avenir Black"/>
                <a:cs typeface="Avenir Black"/>
              </a:rPr>
              <a:t>Tests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Healthy or Taste-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Compromised Panels</a:t>
            </a: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Avenir Black"/>
                <a:cs typeface="Avenir Black"/>
              </a:rPr>
              <a:t>Wear Tests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Contact Lens,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Dentures Lipsticks</a:t>
            </a: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, </a:t>
            </a:r>
            <a:r>
              <a:rPr lang="en-GB" sz="1800" dirty="0" smtClean="0">
                <a:solidFill>
                  <a:srgbClr val="000000"/>
                </a:solidFill>
                <a:latin typeface="Avenir Book"/>
                <a:cs typeface="Avenir Book"/>
              </a:rPr>
              <a:t>Mascaras</a:t>
            </a: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457200" lvl="1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chemeClr val="tx1">
                  <a:lumMod val="50000"/>
                  <a:lumOff val="50000"/>
                </a:schemeClr>
              </a:buClr>
              <a:buNone/>
              <a:defRPr/>
            </a:pPr>
            <a:r>
              <a:rPr lang="en-GB" sz="2000" dirty="0">
                <a:solidFill>
                  <a:srgbClr val="000000"/>
                </a:solidFill>
                <a:latin typeface="Avenir Black"/>
                <a:cs typeface="Avenir Black"/>
              </a:rPr>
              <a:t>Preference Tests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1800" dirty="0">
                <a:solidFill>
                  <a:srgbClr val="000000"/>
                </a:solidFill>
                <a:latin typeface="Avenir Book"/>
                <a:cs typeface="Avenir Book"/>
              </a:rPr>
              <a:t>Fragrances, Packaging</a:t>
            </a:r>
          </a:p>
        </p:txBody>
      </p:sp>
      <p:pic>
        <p:nvPicPr>
          <p:cNvPr id="2" name="Content Placeholder 1" descr="Untitled-2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6104042" y="720518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>SERVICES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PROVIDED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37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INVESTIGATOR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EXPERTISE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499070"/>
            <a:ext cx="4038600" cy="4627094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Century Gothic"/>
                <a:cs typeface="Century Gothic"/>
              </a:rPr>
              <a:t>Novel Protocol </a:t>
            </a:r>
            <a: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Design</a:t>
            </a:r>
            <a:b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endParaRPr lang="en-GB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Century Gothic"/>
                <a:cs typeface="Century Gothic"/>
              </a:rPr>
              <a:t>Skin </a:t>
            </a:r>
            <a: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Graders</a:t>
            </a:r>
            <a:b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endParaRPr lang="en-GB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entury Gothic"/>
                <a:cs typeface="Century Gothic"/>
              </a:rPr>
              <a:t>Odor</a:t>
            </a:r>
            <a:r>
              <a:rPr lang="en-GB" sz="2000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Assessors</a:t>
            </a:r>
            <a:b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endParaRPr lang="en-GB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Century Gothic"/>
                <a:cs typeface="Century Gothic"/>
              </a:rPr>
              <a:t>Hair/Scalp </a:t>
            </a:r>
            <a: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Assessors</a:t>
            </a:r>
            <a:b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endParaRPr lang="en-GB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Bioinstrumentation</a:t>
            </a:r>
            <a:b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endParaRPr lang="en-GB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Recruitment</a:t>
            </a:r>
            <a:b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</a:br>
            <a:endParaRPr lang="en-GB" sz="2000" dirty="0">
              <a:solidFill>
                <a:srgbClr val="000000"/>
              </a:solidFill>
              <a:latin typeface="Century Gothic"/>
              <a:cs typeface="Century Gothic"/>
            </a:endParaRPr>
          </a:p>
          <a:p>
            <a:pPr marL="285750" indent="-28575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/>
            </a:pPr>
            <a:r>
              <a:rPr lang="en-GB" sz="2000" dirty="0">
                <a:solidFill>
                  <a:srgbClr val="000000"/>
                </a:solidFill>
                <a:latin typeface="Century Gothic"/>
                <a:cs typeface="Century Gothic"/>
              </a:rPr>
              <a:t>CRF/</a:t>
            </a:r>
            <a:r>
              <a:rPr lang="en-US" sz="2000" dirty="0" err="1">
                <a:solidFill>
                  <a:srgbClr val="000000"/>
                </a:solidFill>
                <a:latin typeface="Century Gothic"/>
                <a:cs typeface="Century Gothic"/>
              </a:rPr>
              <a:t>eCRF</a:t>
            </a:r>
            <a:r>
              <a:rPr lang="en-GB" sz="2000" dirty="0">
                <a:solidFill>
                  <a:srgbClr val="000000"/>
                </a:solidFill>
                <a:latin typeface="Century Gothic"/>
                <a:cs typeface="Century Gothic"/>
              </a:rPr>
              <a:t> Development </a:t>
            </a:r>
            <a:r>
              <a:rPr lang="en-GB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and </a:t>
            </a:r>
            <a:r>
              <a:rPr lang="en-GB" sz="2000" dirty="0">
                <a:solidFill>
                  <a:srgbClr val="000000"/>
                </a:solidFill>
                <a:latin typeface="Century Gothic"/>
                <a:cs typeface="Century Gothic"/>
              </a:rPr>
              <a:t>Completion</a:t>
            </a:r>
          </a:p>
        </p:txBody>
      </p:sp>
      <p:pic>
        <p:nvPicPr>
          <p:cNvPr id="2" name="Content Placeholder 1" descr="Untitled-26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 b="4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718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CONSULTANT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PHYSICIANS</a:t>
            </a:r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/>
            </a:r>
            <a:b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3100" b="1" smtClean="0">
                <a:latin typeface="Avenir Black" charset="0"/>
                <a:ea typeface="Avenir Black" charset="0"/>
                <a:cs typeface="Avenir Black" charset="0"/>
              </a:rPr>
              <a:t>UNITED </a:t>
            </a:r>
            <a:r>
              <a:rPr lang="en-US" sz="3100" b="1" smtClean="0">
                <a:latin typeface="Avenir Black" charset="0"/>
                <a:ea typeface="Avenir Black" charset="0"/>
                <a:cs typeface="Avenir Black" charset="0"/>
              </a:rPr>
              <a:t>KINGDOM</a:t>
            </a:r>
            <a:endParaRPr lang="en-US" sz="3100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7030A0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rgbClr val="7030A0"/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392628"/>
              </p:ext>
            </p:extLst>
          </p:nvPr>
        </p:nvGraphicFramePr>
        <p:xfrm>
          <a:off x="546242" y="2287706"/>
          <a:ext cx="8028804" cy="3764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4402"/>
                <a:gridCol w="401440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Dr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 Anthony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Ormerod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, MB BS MRCP FRCP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Medical Director; Consultant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Dermatologist / Surgeon</a:t>
                      </a:r>
                    </a:p>
                    <a:p>
                      <a:pPr algn="ctr"/>
                      <a:endParaRPr lang="en-US" sz="15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  <a:p>
                      <a:pPr algn="ctr"/>
                      <a:endParaRPr lang="en-US" sz="15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  <a:p>
                      <a:pPr algn="ctr"/>
                      <a:endParaRPr lang="en-US" sz="15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  <a:p>
                      <a:pPr algn="ctr"/>
                      <a:endParaRPr lang="en-US" sz="1500" dirty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Dr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Geetha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 </a:t>
                      </a:r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Kugan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, MRCP DCH FROPCH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Consultant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Paediatrician</a:t>
                      </a:r>
                      <a:endParaRPr lang="en-US" sz="1600" dirty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Dr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 M </a:t>
                      </a:r>
                      <a:r>
                        <a:rPr lang="en-US" sz="1500" b="1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Idrees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, BSc MBBS DO </a:t>
                      </a:r>
                      <a:r>
                        <a:rPr lang="en-US" sz="1500" b="1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MRCOphth</a:t>
                      </a:r>
                      <a:endParaRPr lang="en-US" sz="1500" b="1" dirty="0" smtClean="0">
                        <a:solidFill>
                          <a:srgbClr val="000000"/>
                        </a:solidFill>
                        <a:latin typeface="Avenir Black"/>
                        <a:cs typeface="Avenir Black"/>
                      </a:endParaRPr>
                    </a:p>
                    <a:p>
                      <a:pPr algn="ctr"/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Practising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 Consultant Ophthalmologist</a:t>
                      </a:r>
                    </a:p>
                    <a:p>
                      <a:pPr algn="ctr"/>
                      <a:endParaRPr lang="en-US" sz="15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  <a:p>
                      <a:pPr algn="ctr"/>
                      <a:endParaRPr lang="en-US" sz="15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  <a:p>
                      <a:pPr algn="ctr"/>
                      <a:endParaRPr lang="en-US" sz="15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  <a:p>
                      <a:pPr algn="ctr"/>
                      <a:endParaRPr lang="en-US" sz="1500" dirty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Dr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 John Simmons, MB BS FRCP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Practicing Consultant </a:t>
                      </a:r>
                      <a:r>
                        <a:rPr lang="en-US" sz="1600" dirty="0" err="1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Pharmacokineticist</a:t>
                      </a:r>
                      <a:endParaRPr lang="en-US" sz="1600" dirty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Rachel Holley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Practicing Midwife</a:t>
                      </a:r>
                      <a:endParaRPr lang="en-US" sz="1600" dirty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Dr</a:t>
                      </a:r>
                      <a:r>
                        <a:rPr lang="en-US" sz="1500" b="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 Mary Summerville, MB BS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Practicing Consultant Gynecologist</a:t>
                      </a:r>
                      <a:endParaRPr lang="en-US" sz="1600" dirty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838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CONSULTANT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PHYSICIANS</a:t>
            </a:r>
            <a: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  <a:t/>
            </a:r>
            <a:br>
              <a:rPr lang="en-US" b="1" dirty="0" smtClean="0"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3100" b="1" dirty="0" smtClean="0">
                <a:latin typeface="Avenir Black" charset="0"/>
                <a:ea typeface="Avenir Black" charset="0"/>
                <a:cs typeface="Avenir Black" charset="0"/>
              </a:rPr>
              <a:t>UNITED STATES</a:t>
            </a:r>
            <a:endParaRPr lang="en-US" sz="3100" dirty="0">
              <a:solidFill>
                <a:srgbClr val="7F7F7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Clr>
                <a:srgbClr val="7030A0"/>
              </a:buClr>
              <a:buNone/>
              <a:defRPr/>
            </a:pPr>
            <a:endParaRPr lang="en-US" sz="18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0" indent="0">
              <a:buClr>
                <a:srgbClr val="7030A0"/>
              </a:buClr>
              <a:buNone/>
              <a:defRPr/>
            </a:pPr>
            <a:endParaRPr lang="en-GB" sz="1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931011"/>
              </p:ext>
            </p:extLst>
          </p:nvPr>
        </p:nvGraphicFramePr>
        <p:xfrm>
          <a:off x="546242" y="1629297"/>
          <a:ext cx="8028804" cy="4793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4402"/>
                <a:gridCol w="4014402"/>
              </a:tblGrid>
              <a:tr h="66618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Jerry Bagel, M.D. </a:t>
                      </a: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Dermatologist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US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John Edward Vine, M.D.</a:t>
                      </a: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Dermatologist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 smtClean="0">
                          <a:latin typeface="Avenir Black"/>
                          <a:cs typeface="Avenir Black"/>
                        </a:rPr>
                        <a:t>Daniel N. Sauder, MD</a:t>
                      </a:r>
                      <a:r>
                        <a:rPr lang="en-US" sz="1500" dirty="0" smtClean="0">
                          <a:latin typeface="Avenir Book"/>
                          <a:cs typeface="Avenir Book"/>
                        </a:rPr>
                        <a:t/>
                      </a:r>
                      <a:br>
                        <a:rPr lang="en-US" sz="1500" dirty="0" smtClean="0">
                          <a:latin typeface="Avenir Book"/>
                          <a:cs typeface="Avenir Book"/>
                        </a:rPr>
                      </a:b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Dermatologist</a:t>
                      </a:r>
                      <a:endParaRPr lang="en-US" sz="1600" dirty="0" smtClean="0">
                        <a:latin typeface="Avenir Book"/>
                        <a:cs typeface="Avenir Book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50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Arthur W. Perry.</a:t>
                      </a:r>
                      <a:r>
                        <a:rPr lang="en-GB" sz="1500" baseline="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 MD, FACS</a:t>
                      </a:r>
                      <a:r>
                        <a:rPr lang="en-GB" sz="1500" baseline="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/>
                      </a:r>
                      <a:br>
                        <a:rPr lang="en-GB" sz="1500" baseline="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</a:br>
                      <a:r>
                        <a:rPr lang="en-GB" sz="1600" baseline="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Plastic Surgeon</a:t>
                      </a:r>
                      <a:endParaRPr lang="en-GB" sz="16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Stephen </a:t>
                      </a:r>
                      <a:r>
                        <a:rPr lang="en-GB" sz="1500" b="1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Hudis</a:t>
                      </a:r>
                      <a:r>
                        <a:rPr lang="en-GB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, DDS, FACP</a:t>
                      </a: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Dentist</a:t>
                      </a: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endParaRPr lang="en-GB" sz="15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Suzanne K. </a:t>
                      </a:r>
                      <a:r>
                        <a:rPr lang="en-GB" sz="1500" b="1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Jadico</a:t>
                      </a:r>
                      <a:r>
                        <a:rPr lang="en-GB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, MD</a:t>
                      </a: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Ophthalmologist</a:t>
                      </a:r>
                      <a:endParaRPr lang="en-GB" sz="1600" dirty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Anita </a:t>
                      </a:r>
                      <a:r>
                        <a:rPr lang="en-GB" sz="1500" b="1" dirty="0" err="1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Saha</a:t>
                      </a:r>
                      <a:r>
                        <a:rPr lang="en-GB" sz="1500" b="1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, M.D. FACOG</a:t>
                      </a:r>
                      <a:r>
                        <a:rPr lang="en-GB" sz="1500" dirty="0" smtClean="0">
                          <a:solidFill>
                            <a:srgbClr val="000000"/>
                          </a:solidFill>
                          <a:latin typeface="Avenir Black"/>
                          <a:cs typeface="Avenir Black"/>
                        </a:rPr>
                        <a:t> </a:t>
                      </a:r>
                    </a:p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Obstetrics and </a:t>
                      </a:r>
                      <a:r>
                        <a:rPr lang="en-GB" sz="1600" dirty="0" err="1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Gynecology</a:t>
                      </a:r>
                      <a:endParaRPr lang="en-GB" sz="16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venir Black"/>
                          <a:cs typeface="Avenir Black"/>
                        </a:rPr>
                        <a:t>Joyce Baker,</a:t>
                      </a:r>
                      <a:r>
                        <a:rPr lang="en-US" sz="1500" baseline="0" dirty="0" smtClean="0">
                          <a:latin typeface="Avenir Black"/>
                          <a:cs typeface="Avenir Black"/>
                        </a:rPr>
                        <a:t> MD</a:t>
                      </a:r>
                      <a:r>
                        <a:rPr lang="en-US" sz="1500" baseline="0" dirty="0" smtClean="0">
                          <a:latin typeface="Avenir Book"/>
                          <a:cs typeface="Avenir Book"/>
                        </a:rPr>
                        <a:t/>
                      </a:r>
                      <a:br>
                        <a:rPr lang="en-US" sz="1500" baseline="0" dirty="0" smtClean="0">
                          <a:latin typeface="Avenir Book"/>
                          <a:cs typeface="Avenir Book"/>
                        </a:rPr>
                      </a:b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Dermatologist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buClr>
                          <a:srgbClr val="7030A0"/>
                        </a:buClr>
                        <a:defRPr/>
                      </a:pPr>
                      <a:r>
                        <a:rPr lang="en-US" sz="1500" dirty="0" smtClean="0">
                          <a:latin typeface="Avenir Black"/>
                          <a:cs typeface="Avenir Black"/>
                        </a:rPr>
                        <a:t>David</a:t>
                      </a:r>
                      <a:r>
                        <a:rPr lang="en-US" sz="1500" baseline="0" dirty="0" smtClean="0">
                          <a:latin typeface="Avenir Black"/>
                          <a:cs typeface="Avenir Black"/>
                        </a:rPr>
                        <a:t> A. </a:t>
                      </a:r>
                      <a:r>
                        <a:rPr lang="en-US" sz="1500" baseline="0" dirty="0" err="1" smtClean="0">
                          <a:latin typeface="Avenir Black"/>
                          <a:cs typeface="Avenir Black"/>
                        </a:rPr>
                        <a:t>Wrone</a:t>
                      </a:r>
                      <a:r>
                        <a:rPr lang="en-US" sz="1500" baseline="0" dirty="0" smtClean="0">
                          <a:latin typeface="Avenir Black"/>
                          <a:cs typeface="Avenir Black"/>
                        </a:rPr>
                        <a:t>, MD, FAAD</a:t>
                      </a:r>
                      <a:r>
                        <a:rPr lang="en-US" sz="1500" baseline="0" dirty="0" smtClean="0">
                          <a:latin typeface="Avenir Book"/>
                          <a:cs typeface="Avenir Book"/>
                        </a:rPr>
                        <a:t/>
                      </a:r>
                      <a:br>
                        <a:rPr lang="en-US" sz="1500" baseline="0" dirty="0" smtClean="0">
                          <a:latin typeface="Avenir Book"/>
                          <a:cs typeface="Avenir Book"/>
                        </a:rPr>
                      </a:b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Dermatologist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 smtClean="0">
                          <a:latin typeface="Avenir Black"/>
                          <a:cs typeface="Avenir Black"/>
                        </a:rPr>
                        <a:t>Scott E. Eder, MD, MACOG, FACS</a:t>
                      </a:r>
                      <a:r>
                        <a:rPr lang="en-US" sz="1500" dirty="0" smtClean="0">
                          <a:latin typeface="Avenir Book"/>
                          <a:cs typeface="Avenir Book"/>
                        </a:rPr>
                        <a:t/>
                      </a:r>
                      <a:br>
                        <a:rPr lang="en-US" sz="1500" dirty="0" smtClean="0">
                          <a:latin typeface="Avenir Book"/>
                          <a:cs typeface="Avenir Book"/>
                        </a:rPr>
                      </a:br>
                      <a:r>
                        <a:rPr lang="en-US" sz="1600" baseline="0" dirty="0" smtClean="0">
                          <a:latin typeface="Avenir Book"/>
                          <a:cs typeface="Avenir Book"/>
                        </a:rPr>
                        <a:t>Gynecologist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 smtClean="0">
                          <a:latin typeface="Avenir Black"/>
                          <a:cs typeface="Avenir Black"/>
                        </a:rPr>
                        <a:t>Manishi</a:t>
                      </a:r>
                      <a:r>
                        <a:rPr lang="en-US" sz="1500" dirty="0" smtClean="0">
                          <a:latin typeface="Avenir Black"/>
                          <a:cs typeface="Avenir Black"/>
                        </a:rPr>
                        <a:t> Mukherjee, MD</a:t>
                      </a:r>
                      <a:r>
                        <a:rPr lang="en-US" sz="1500" dirty="0" smtClean="0">
                          <a:latin typeface="Avenir Book"/>
                          <a:cs typeface="Avenir Book"/>
                        </a:rPr>
                        <a:t/>
                      </a:r>
                      <a:br>
                        <a:rPr lang="en-US" sz="1500" dirty="0" smtClean="0">
                          <a:latin typeface="Avenir Book"/>
                          <a:cs typeface="Avenir Book"/>
                        </a:rPr>
                      </a:b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Obstetrics and </a:t>
                      </a:r>
                      <a:r>
                        <a:rPr lang="en-GB" sz="1600" dirty="0" err="1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Gynecology</a:t>
                      </a:r>
                      <a:endParaRPr lang="en-GB" sz="1600" dirty="0" smtClean="0">
                        <a:solidFill>
                          <a:srgbClr val="000000"/>
                        </a:solidFill>
                        <a:latin typeface="Avenir Book"/>
                        <a:cs typeface="Avenir Book"/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venir Black"/>
                          <a:cs typeface="Avenir Black"/>
                        </a:rPr>
                        <a:t>Daniel Hogan, MD</a:t>
                      </a:r>
                      <a:br>
                        <a:rPr lang="en-US" sz="1500" dirty="0" smtClean="0">
                          <a:latin typeface="Avenir Black"/>
                          <a:cs typeface="Avenir Black"/>
                        </a:rPr>
                      </a:b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Avenir Book"/>
                          <a:cs typeface="Avenir Book"/>
                        </a:rPr>
                        <a:t>Dermatologist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500" dirty="0" smtClean="0">
                          <a:latin typeface="Avenir Black"/>
                          <a:cs typeface="Avenir Black"/>
                        </a:rPr>
                        <a:t>Lynne Ellis, MD</a:t>
                      </a:r>
                      <a:br>
                        <a:rPr lang="en-US" sz="1500" dirty="0" smtClean="0">
                          <a:latin typeface="Avenir Black"/>
                          <a:cs typeface="Avenir Black"/>
                        </a:rPr>
                      </a:br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Pediatrician</a:t>
                      </a:r>
                      <a:endParaRPr lang="en-US" sz="16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500" dirty="0">
                        <a:latin typeface="Avenir Book"/>
                        <a:cs typeface="Avenir Book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463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QUALITY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ASSURANCE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038600" cy="2009127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1800" dirty="0">
                <a:latin typeface="Avenir Book"/>
                <a:cs typeface="Avenir Book"/>
              </a:rPr>
              <a:t>Experienced Quality Assurance Manager </a:t>
            </a:r>
            <a:r>
              <a:rPr lang="en-US" sz="1800" dirty="0" smtClean="0">
                <a:latin typeface="Avenir Book"/>
                <a:cs typeface="Avenir Book"/>
              </a:rPr>
              <a:t>with 27 years of experience</a:t>
            </a:r>
            <a:br>
              <a:rPr lang="en-US" sz="1800" dirty="0" smtClean="0">
                <a:latin typeface="Avenir Book"/>
                <a:cs typeface="Avenir Book"/>
              </a:rPr>
            </a:br>
            <a:endParaRPr lang="en-US" sz="18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latin typeface="Avenir Book"/>
                <a:cs typeface="Avenir Book"/>
              </a:rPr>
              <a:t> In-house developed SOPs </a:t>
            </a:r>
            <a:r>
              <a:rPr lang="en-US" sz="1800" dirty="0" smtClean="0">
                <a:latin typeface="Avenir Book"/>
                <a:cs typeface="Avenir Book"/>
              </a:rPr>
              <a:t/>
            </a:r>
            <a:br>
              <a:rPr lang="en-US" sz="1800" dirty="0" smtClean="0">
                <a:latin typeface="Avenir Book"/>
                <a:cs typeface="Avenir Book"/>
              </a:rPr>
            </a:br>
            <a:endParaRPr lang="en-US" sz="18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latin typeface="Avenir Book"/>
                <a:cs typeface="Avenir Book"/>
              </a:rPr>
              <a:t> ICH GCP, EMEA, FDA compliant </a:t>
            </a:r>
          </a:p>
        </p:txBody>
      </p:sp>
      <p:pic>
        <p:nvPicPr>
          <p:cNvPr id="13" name="Content Placeholder 12" descr="Untitled-4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>
            <a:fillRect/>
          </a:stretch>
        </p:blipFill>
        <p:spPr/>
      </p:pic>
      <p:sp>
        <p:nvSpPr>
          <p:cNvPr id="14" name="Text Placeholder 4"/>
          <p:cNvSpPr txBox="1">
            <a:spLocks/>
          </p:cNvSpPr>
          <p:nvPr/>
        </p:nvSpPr>
        <p:spPr>
          <a:xfrm>
            <a:off x="411048" y="3761206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QUALITY CONTOL </a:t>
            </a:r>
            <a:endParaRPr lang="en-US" sz="24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457200" y="4256075"/>
            <a:ext cx="4040188" cy="23703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900" dirty="0" smtClean="0">
                <a:latin typeface="Avenir Book"/>
                <a:cs typeface="Avenir Book"/>
              </a:rPr>
              <a:t>EXTERNAL QC: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Avenir Book"/>
                <a:cs typeface="Avenir Book"/>
              </a:rPr>
              <a:t>Sponsor audits -at least once a month</a:t>
            </a:r>
          </a:p>
          <a:p>
            <a:pPr marL="0" indent="0">
              <a:buFont typeface="Arial"/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pPr marL="0" indent="0">
              <a:buFont typeface="Arial"/>
              <a:buNone/>
            </a:pPr>
            <a:r>
              <a:rPr lang="en-US" sz="2900" dirty="0" smtClean="0">
                <a:latin typeface="Avenir Book"/>
                <a:cs typeface="Avenir Book"/>
              </a:rPr>
              <a:t>INTERNAL QC of: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tudy documents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latin typeface="Avenir Book"/>
                <a:cs typeface="Avenir Book"/>
              </a:rPr>
              <a:t>EC approval</a:t>
            </a:r>
          </a:p>
          <a:p>
            <a:pPr>
              <a:buFont typeface="Wingdings" charset="2"/>
              <a:buChar char="§"/>
            </a:pPr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tudy active phase</a:t>
            </a:r>
            <a:endParaRPr lang="en-US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22674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QUALITY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ASSURANCE</a:t>
            </a:r>
            <a:endParaRPr lang="en-US" u="sng" dirty="0">
              <a:solidFill>
                <a:srgbClr val="7F7F7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89548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venir Book"/>
                <a:cs typeface="Avenir Book"/>
              </a:rPr>
              <a:t>PROCEDURES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895487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Avenir Book"/>
                <a:cs typeface="Avenir Book"/>
              </a:rPr>
              <a:t>TRAINING</a:t>
            </a:r>
            <a:endParaRPr lang="en-US" sz="2800" dirty="0">
              <a:solidFill>
                <a:srgbClr val="7F7F7F"/>
              </a:solidFill>
              <a:latin typeface="Avenir Book"/>
              <a:cs typeface="Avenir Book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2683749"/>
            <a:ext cx="4041775" cy="170181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1600" dirty="0">
                <a:latin typeface="Avenir Book"/>
                <a:cs typeface="Avenir Book"/>
              </a:rPr>
              <a:t>Bi-Monthly </a:t>
            </a:r>
            <a:r>
              <a:rPr lang="en-US" sz="1600" dirty="0" smtClean="0">
                <a:latin typeface="Avenir Book"/>
                <a:cs typeface="Avenir Book"/>
              </a:rPr>
              <a:t>internal staff training</a:t>
            </a:r>
            <a:endParaRPr lang="en-US" sz="16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600" dirty="0">
                <a:latin typeface="Avenir Book"/>
                <a:cs typeface="Avenir Book"/>
              </a:rPr>
              <a:t>Frequent “on the job</a:t>
            </a:r>
            <a:r>
              <a:rPr lang="en-US" sz="1600" dirty="0" smtClean="0">
                <a:latin typeface="Avenir Book"/>
                <a:cs typeface="Avenir Book"/>
              </a:rPr>
              <a:t>”  training</a:t>
            </a:r>
            <a:endParaRPr lang="en-US" sz="16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600" dirty="0" smtClean="0">
                <a:latin typeface="Avenir Book"/>
                <a:cs typeface="Avenir Book"/>
              </a:rPr>
              <a:t>Periodic external training</a:t>
            </a:r>
            <a:endParaRPr lang="en-US" sz="1600" dirty="0">
              <a:latin typeface="Avenir Book"/>
              <a:cs typeface="Avenir Book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57200" y="4521835"/>
            <a:ext cx="4040188" cy="170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457200" y="2672609"/>
            <a:ext cx="4040188" cy="170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Avenir Book"/>
                <a:cs typeface="Avenir Book"/>
              </a:rPr>
              <a:t>Compliant with: </a:t>
            </a:r>
          </a:p>
          <a:p>
            <a:r>
              <a:rPr lang="en-US" sz="1600" dirty="0">
                <a:latin typeface="Avenir Book"/>
                <a:cs typeface="Avenir Book"/>
              </a:rPr>
              <a:t>ICH GCP, EMEA and</a:t>
            </a:r>
            <a:br>
              <a:rPr lang="en-US" sz="1600" dirty="0">
                <a:latin typeface="Avenir Book"/>
                <a:cs typeface="Avenir Book"/>
              </a:rPr>
            </a:br>
            <a:r>
              <a:rPr lang="en-US" sz="1600" dirty="0">
                <a:latin typeface="Avenir Book"/>
                <a:cs typeface="Avenir Book"/>
              </a:rPr>
              <a:t>  FDA </a:t>
            </a:r>
            <a:r>
              <a:rPr lang="en-US" sz="1600" dirty="0" smtClean="0">
                <a:latin typeface="Avenir Book"/>
                <a:cs typeface="Avenir Book"/>
              </a:rPr>
              <a:t>regulations</a:t>
            </a:r>
            <a:endParaRPr lang="en-US" sz="1600" dirty="0">
              <a:latin typeface="Avenir Book"/>
              <a:cs typeface="Avenir Book"/>
            </a:endParaRPr>
          </a:p>
        </p:txBody>
      </p:sp>
      <p:pic>
        <p:nvPicPr>
          <p:cNvPr id="15" name="Picture 14" descr="Untitled-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9" y="4363402"/>
            <a:ext cx="7614286" cy="18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1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WHY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PCR</a:t>
            </a:r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CORP</a:t>
            </a:r>
            <a:b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</a:br>
            <a:r>
              <a:rPr lang="en-US" sz="2000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NO COMPROMISE ON QUALITY, RAPID RECRUITMENT</a:t>
            </a:r>
            <a:endParaRPr lang="en-US" sz="2000" u="sng" dirty="0">
              <a:solidFill>
                <a:srgbClr val="7F7F7F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3422826"/>
            <a:ext cx="1381070" cy="6397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venir Black"/>
                <a:cs typeface="Avenir Black"/>
              </a:rPr>
              <a:t>QUALITY</a:t>
            </a:r>
            <a:endParaRPr lang="en-US" sz="1800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9546" y="4059536"/>
            <a:ext cx="2045158" cy="190232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1400" dirty="0">
                <a:latin typeface="Avenir Book"/>
                <a:cs typeface="Avenir Book"/>
              </a:rPr>
              <a:t>Experienced Quality Assurance Manager </a:t>
            </a:r>
            <a:r>
              <a:rPr lang="en-US" sz="1400" dirty="0" smtClean="0">
                <a:latin typeface="Avenir Book"/>
                <a:cs typeface="Avenir Book"/>
              </a:rPr>
              <a:t>with 27 years experience</a:t>
            </a:r>
            <a:endParaRPr lang="en-US" sz="14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400" dirty="0" smtClean="0">
                <a:latin typeface="Avenir Book"/>
                <a:cs typeface="Avenir Book"/>
              </a:rPr>
              <a:t>In</a:t>
            </a:r>
            <a:r>
              <a:rPr lang="en-US" sz="1400" dirty="0">
                <a:latin typeface="Avenir Book"/>
                <a:cs typeface="Avenir Book"/>
              </a:rPr>
              <a:t>-house developed SOPs </a:t>
            </a:r>
          </a:p>
          <a:p>
            <a:pPr>
              <a:buFont typeface="Wingdings" charset="2"/>
              <a:buChar char="§"/>
            </a:pPr>
            <a:r>
              <a:rPr lang="en-US" sz="1400" dirty="0" smtClean="0">
                <a:latin typeface="Avenir Book"/>
                <a:cs typeface="Avenir Book"/>
              </a:rPr>
              <a:t>ICH </a:t>
            </a:r>
            <a:r>
              <a:rPr lang="en-US" sz="1400" dirty="0">
                <a:latin typeface="Avenir Book"/>
                <a:cs typeface="Avenir Book"/>
              </a:rPr>
              <a:t>GCP, EMEA, FDA compliant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39371" y="3422826"/>
            <a:ext cx="1493681" cy="639762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venir Black"/>
                <a:cs typeface="Avenir Black"/>
              </a:rPr>
              <a:t>PERSONEL</a:t>
            </a:r>
            <a:endParaRPr lang="en-US" sz="1800" dirty="0">
              <a:latin typeface="Avenir Black"/>
              <a:cs typeface="Avenir Black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90409" y="4059536"/>
            <a:ext cx="2362684" cy="1902328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1400" dirty="0" smtClean="0">
                <a:latin typeface="Avenir Book"/>
                <a:cs typeface="Avenir Book"/>
              </a:rPr>
              <a:t>Majority </a:t>
            </a:r>
            <a:r>
              <a:rPr lang="en-US" sz="1400" dirty="0">
                <a:latin typeface="Avenir Book"/>
                <a:cs typeface="Avenir Book"/>
              </a:rPr>
              <a:t>of staff average &gt; 15 </a:t>
            </a:r>
            <a:br>
              <a:rPr lang="en-US" sz="1400" dirty="0">
                <a:latin typeface="Avenir Book"/>
                <a:cs typeface="Avenir Book"/>
              </a:rPr>
            </a:br>
            <a:r>
              <a:rPr lang="en-US" sz="1400" dirty="0" smtClean="0">
                <a:latin typeface="Avenir Book"/>
                <a:cs typeface="Avenir Book"/>
              </a:rPr>
              <a:t>years </a:t>
            </a:r>
            <a:r>
              <a:rPr lang="en-US" sz="1400" dirty="0">
                <a:latin typeface="Avenir Book"/>
                <a:cs typeface="Avenir Book"/>
              </a:rPr>
              <a:t>experience in clinical </a:t>
            </a:r>
            <a:r>
              <a:rPr lang="en-US" sz="1400" dirty="0" smtClean="0">
                <a:latin typeface="Avenir Book"/>
                <a:cs typeface="Avenir Book"/>
              </a:rPr>
              <a:t>trials</a:t>
            </a:r>
            <a:endParaRPr lang="en-US" sz="14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400" dirty="0" smtClean="0">
                <a:latin typeface="Avenir Book"/>
                <a:cs typeface="Avenir Book"/>
              </a:rPr>
              <a:t>Core </a:t>
            </a:r>
            <a:r>
              <a:rPr lang="en-US" sz="1400" dirty="0">
                <a:latin typeface="Avenir Book"/>
                <a:cs typeface="Avenir Book"/>
              </a:rPr>
              <a:t>team together &gt; 10 years </a:t>
            </a:r>
          </a:p>
          <a:p>
            <a:pPr>
              <a:buFont typeface="Wingdings" charset="2"/>
              <a:buChar char="§"/>
            </a:pPr>
            <a:r>
              <a:rPr lang="en-US" sz="1400" dirty="0" smtClean="0">
                <a:latin typeface="Avenir Book"/>
                <a:cs typeface="Avenir Book"/>
              </a:rPr>
              <a:t>Focused, </a:t>
            </a:r>
            <a:r>
              <a:rPr lang="en-US" sz="1400" dirty="0">
                <a:latin typeface="Avenir Book"/>
                <a:cs typeface="Avenir Book"/>
              </a:rPr>
              <a:t>knowledgeable team, very adaptable, user friendly and dedicated to serving customers</a:t>
            </a: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697142" y="3460549"/>
            <a:ext cx="218343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latin typeface="Avenir Black"/>
                <a:cs typeface="Avenir Black"/>
              </a:rPr>
              <a:t>RAPID</a:t>
            </a:r>
          </a:p>
          <a:p>
            <a:pPr algn="ctr"/>
            <a:r>
              <a:rPr lang="en-US" sz="1800" dirty="0" smtClean="0">
                <a:latin typeface="Avenir Black"/>
                <a:cs typeface="Avenir Black"/>
              </a:rPr>
              <a:t>RECRUITMENT</a:t>
            </a:r>
            <a:endParaRPr lang="en-US" sz="1800" dirty="0">
              <a:latin typeface="Avenir Black"/>
              <a:cs typeface="Avenir Black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97142" y="4067320"/>
            <a:ext cx="2039383" cy="15939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400" dirty="0">
                <a:latin typeface="Avenir Book"/>
                <a:cs typeface="Avenir Book"/>
              </a:rPr>
              <a:t>Good patient population on P</a:t>
            </a:r>
            <a:r>
              <a:rPr lang="en-US" sz="1400" dirty="0" smtClean="0">
                <a:latin typeface="Avenir Book"/>
                <a:cs typeface="Avenir Book"/>
              </a:rPr>
              <a:t>CR </a:t>
            </a:r>
            <a:r>
              <a:rPr lang="en-US" sz="1400" dirty="0">
                <a:latin typeface="Avenir Book"/>
                <a:cs typeface="Avenir Book"/>
              </a:rPr>
              <a:t>database (ACTMS</a:t>
            </a:r>
            <a:r>
              <a:rPr lang="en-US" sz="1400" dirty="0" smtClean="0">
                <a:latin typeface="Avenir Book"/>
                <a:cs typeface="Avenir Book"/>
              </a:rPr>
              <a:t>)</a:t>
            </a:r>
            <a:endParaRPr lang="en-US" sz="14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400" dirty="0">
                <a:latin typeface="Avenir Book"/>
                <a:cs typeface="Avenir Book"/>
              </a:rPr>
              <a:t>Efficient propriety database </a:t>
            </a:r>
            <a:r>
              <a:rPr lang="en-US" sz="1400" dirty="0" smtClean="0">
                <a:latin typeface="Avenir Book"/>
                <a:cs typeface="Avenir Book"/>
              </a:rPr>
              <a:t>system</a:t>
            </a:r>
            <a:endParaRPr lang="en-US" sz="14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400" dirty="0">
                <a:latin typeface="Avenir Book"/>
                <a:cs typeface="Avenir Book"/>
              </a:rPr>
              <a:t>Access to UK &amp; CEE subject/patient </a:t>
            </a:r>
            <a:r>
              <a:rPr lang="en-US" sz="1400" dirty="0" smtClean="0">
                <a:latin typeface="Avenir Book"/>
                <a:cs typeface="Avenir Book"/>
              </a:rPr>
              <a:t>population</a:t>
            </a:r>
            <a:endParaRPr lang="en-US" sz="14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400" dirty="0" smtClean="0">
                <a:latin typeface="Avenir Book"/>
                <a:cs typeface="Avenir Book"/>
              </a:rPr>
              <a:t>Access </a:t>
            </a:r>
            <a:r>
              <a:rPr lang="en-US" sz="1400" dirty="0">
                <a:latin typeface="Avenir Book"/>
                <a:cs typeface="Avenir Book"/>
              </a:rPr>
              <a:t>to experienced sites</a:t>
            </a: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7330014" y="3422826"/>
            <a:ext cx="110770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venir Black"/>
                <a:cs typeface="Avenir Black"/>
              </a:rPr>
              <a:t>COST</a:t>
            </a:r>
            <a:endParaRPr lang="en-US" sz="1800" dirty="0">
              <a:latin typeface="Avenir Black"/>
              <a:cs typeface="Avenir Black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959573" y="4059536"/>
            <a:ext cx="2284696" cy="999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1400" dirty="0" smtClean="0">
                <a:latin typeface="Avenir Book"/>
                <a:cs typeface="Avenir Book"/>
              </a:rPr>
              <a:t>Good </a:t>
            </a:r>
            <a:r>
              <a:rPr lang="en-US" sz="1400" dirty="0">
                <a:latin typeface="Avenir Book"/>
                <a:cs typeface="Avenir Book"/>
              </a:rPr>
              <a:t>investigator </a:t>
            </a:r>
            <a:r>
              <a:rPr lang="en-US" sz="1400" dirty="0" smtClean="0">
                <a:latin typeface="Avenir Book"/>
                <a:cs typeface="Avenir Book"/>
              </a:rPr>
              <a:t>network</a:t>
            </a:r>
            <a:endParaRPr lang="en-US" sz="1400" dirty="0">
              <a:latin typeface="Avenir Book"/>
              <a:cs typeface="Avenir Book"/>
            </a:endParaRPr>
          </a:p>
          <a:p>
            <a:pPr>
              <a:buFont typeface="Wingdings" charset="2"/>
              <a:buChar char="§"/>
            </a:pPr>
            <a:r>
              <a:rPr lang="en-US" sz="1400" dirty="0">
                <a:latin typeface="Avenir Book"/>
                <a:cs typeface="Avenir Book"/>
              </a:rPr>
              <a:t>Focused, efficient operation</a:t>
            </a:r>
          </a:p>
          <a:p>
            <a:pPr marL="0" indent="0">
              <a:buNone/>
            </a:pPr>
            <a:endParaRPr lang="en-US" sz="1600" dirty="0">
              <a:latin typeface="Avenir Book"/>
              <a:cs typeface="Avenir Book"/>
            </a:endParaRPr>
          </a:p>
        </p:txBody>
      </p:sp>
      <p:cxnSp>
        <p:nvCxnSpPr>
          <p:cNvPr id="12" name="Straight Arrow Connector 11"/>
          <p:cNvCxnSpPr>
            <a:stCxn id="7" idx="2"/>
            <a:endCxn id="2" idx="0"/>
          </p:cNvCxnSpPr>
          <p:nvPr/>
        </p:nvCxnSpPr>
        <p:spPr>
          <a:xfrm flipH="1">
            <a:off x="1147735" y="1417638"/>
            <a:ext cx="3424265" cy="20051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  <a:endCxn id="5" idx="0"/>
          </p:cNvCxnSpPr>
          <p:nvPr/>
        </p:nvCxnSpPr>
        <p:spPr>
          <a:xfrm flipH="1">
            <a:off x="3286212" y="1417638"/>
            <a:ext cx="1285788" cy="200518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</p:cNvCxnSpPr>
          <p:nvPr/>
        </p:nvCxnSpPr>
        <p:spPr>
          <a:xfrm>
            <a:off x="4572000" y="1417638"/>
            <a:ext cx="1121066" cy="1882648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2"/>
          </p:cNvCxnSpPr>
          <p:nvPr/>
        </p:nvCxnSpPr>
        <p:spPr>
          <a:xfrm>
            <a:off x="4572000" y="1417638"/>
            <a:ext cx="3037323" cy="192037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7925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GLOBAL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RESEARCH</a:t>
            </a:r>
            <a:endParaRPr lang="en-US" sz="3100" u="sng" dirty="0">
              <a:solidFill>
                <a:srgbClr val="7F7F7F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3771" b="37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1137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/>
                <a:cs typeface="Avenir Black"/>
              </a:rPr>
              <a:t>COMPANY</a:t>
            </a:r>
            <a:r>
              <a:rPr lang="en-US" b="1" u="sng" dirty="0" smtClean="0">
                <a:solidFill>
                  <a:srgbClr val="7F7F7F"/>
                </a:solidFill>
                <a:latin typeface="Avenir Black"/>
                <a:cs typeface="Avenir Black"/>
              </a:rPr>
              <a:t>OVERVIEW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404040"/>
                </a:solidFill>
                <a:latin typeface="Avenir Book"/>
                <a:cs typeface="Avenir Book"/>
              </a:rPr>
              <a:t>Industry experts in Consumer Product Testing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404040"/>
                </a:solidFill>
                <a:latin typeface="Avenir Book"/>
                <a:cs typeface="Avenir Book"/>
              </a:rPr>
              <a:t>Key Staff  Average &gt; 20 Years </a:t>
            </a:r>
            <a:r>
              <a:rPr lang="en-GB" dirty="0" smtClean="0">
                <a:solidFill>
                  <a:srgbClr val="404040"/>
                </a:solidFill>
                <a:latin typeface="Avenir Book"/>
                <a:cs typeface="Avenir Book"/>
              </a:rPr>
              <a:t>Experience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404040"/>
                </a:solidFill>
                <a:latin typeface="Avenir Book"/>
                <a:cs typeface="Avenir Book"/>
              </a:rPr>
              <a:t>Core Team Together &gt; 15 Years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404040"/>
                </a:solidFill>
                <a:latin typeface="Avenir Book"/>
                <a:cs typeface="Avenir Book"/>
              </a:rPr>
              <a:t>3 Research </a:t>
            </a:r>
            <a:r>
              <a:rPr lang="en-US" dirty="0">
                <a:solidFill>
                  <a:srgbClr val="404040"/>
                </a:solidFill>
                <a:latin typeface="Avenir Book"/>
                <a:cs typeface="Avenir Book"/>
              </a:rPr>
              <a:t>Sites</a:t>
            </a:r>
            <a:r>
              <a:rPr lang="en-GB" dirty="0">
                <a:solidFill>
                  <a:srgbClr val="404040"/>
                </a:solidFill>
                <a:latin typeface="Avenir Book"/>
                <a:cs typeface="Avenir Book"/>
              </a:rPr>
              <a:t> 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404040"/>
                </a:solidFill>
                <a:latin typeface="Avenir Book"/>
                <a:cs typeface="Avenir Book"/>
              </a:rPr>
              <a:t>Perform Contract Testing Services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404040"/>
                </a:solidFill>
                <a:latin typeface="Avenir Book"/>
                <a:cs typeface="Avenir Book"/>
              </a:rPr>
              <a:t>Industry Recognized Published Experts</a:t>
            </a: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endParaRPr lang="en-GB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dirty="0">
                <a:solidFill>
                  <a:srgbClr val="404040"/>
                </a:solidFill>
                <a:latin typeface="Avenir Book"/>
                <a:cs typeface="Avenir Book"/>
              </a:rPr>
              <a:t>35,000 Global Subject Database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8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QC</a:t>
            </a:r>
            <a:r>
              <a:rPr lang="en-US" b="1" u="sng" dirty="0" smtClean="0">
                <a:solidFill>
                  <a:srgbClr val="7F7F7F"/>
                </a:solidFill>
                <a:latin typeface="Avenir Black" charset="0"/>
                <a:ea typeface="Avenir Black" charset="0"/>
                <a:cs typeface="Avenir Black" charset="0"/>
              </a:rPr>
              <a:t>REGULATIONS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Avenir Book"/>
                <a:cs typeface="Avenir Book"/>
              </a:rPr>
              <a:t>ICH GCP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Avenir Book"/>
                <a:cs typeface="Avenir Book"/>
              </a:rPr>
              <a:t>EMEA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Avenir Book"/>
                <a:cs typeface="Avenir Book"/>
              </a:rPr>
              <a:t>FDA compliant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Avenir Book"/>
                <a:cs typeface="Avenir Book"/>
              </a:rPr>
              <a:t>Monthly external QC audit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200" dirty="0" smtClean="0">
                <a:solidFill>
                  <a:srgbClr val="404040"/>
                </a:solidFill>
                <a:latin typeface="Avenir Book"/>
                <a:cs typeface="Avenir Book"/>
              </a:rPr>
              <a:t>Internal QC: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29330" y="4953364"/>
            <a:ext cx="3066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SzPct val="96000"/>
              <a:buFont typeface="Wingdings" charset="2"/>
              <a:buChar char="§"/>
            </a:pPr>
            <a:r>
              <a:rPr lang="en-US" sz="2000" i="1" dirty="0" smtClean="0">
                <a:solidFill>
                  <a:srgbClr val="000000"/>
                </a:solidFill>
                <a:latin typeface="Avenir Book"/>
                <a:cs typeface="Avenir Book"/>
              </a:rPr>
              <a:t> Study documents</a:t>
            </a:r>
          </a:p>
          <a:p>
            <a:pPr marL="342900" indent="-342900" algn="just">
              <a:buSzPct val="96000"/>
              <a:buFont typeface="Wingdings" charset="2"/>
              <a:buChar char="§"/>
            </a:pPr>
            <a:r>
              <a:rPr lang="en-US" sz="2000" i="1" dirty="0" smtClean="0">
                <a:solidFill>
                  <a:srgbClr val="000000"/>
                </a:solidFill>
                <a:latin typeface="Avenir Book"/>
                <a:cs typeface="Avenir Book"/>
              </a:rPr>
              <a:t>EC approval</a:t>
            </a:r>
          </a:p>
          <a:p>
            <a:pPr marL="342900" indent="-342900" algn="just">
              <a:buSzPct val="96000"/>
              <a:buFont typeface="Wingdings" charset="2"/>
              <a:buChar char="§"/>
            </a:pPr>
            <a:r>
              <a:rPr lang="en-US" sz="2000" i="1" dirty="0" smtClean="0">
                <a:solidFill>
                  <a:srgbClr val="000000"/>
                </a:solidFill>
                <a:latin typeface="Avenir Book"/>
                <a:cs typeface="Avenir Book"/>
              </a:rPr>
              <a:t>Study active phase</a:t>
            </a:r>
          </a:p>
        </p:txBody>
      </p:sp>
      <p:pic>
        <p:nvPicPr>
          <p:cNvPr id="13" name="Content Placeholder 12" descr="Untitled-10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2" r="135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9267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SUBJECT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DATABASE</a:t>
            </a:r>
            <a:endParaRPr lang="en-US" u="sng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400" dirty="0" smtClean="0">
                <a:solidFill>
                  <a:srgbClr val="404040"/>
                </a:solidFill>
                <a:latin typeface="Avenir Book"/>
                <a:cs typeface="Avenir Book"/>
              </a:rPr>
              <a:t>Our locations, experience, and strategic partnerships ensure we will meet the enrollment benchmarks for your clinical study.</a:t>
            </a:r>
          </a:p>
          <a:p>
            <a:pPr marL="0" indent="0">
              <a:buNone/>
            </a:pPr>
            <a:endParaRPr lang="en-US" sz="24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2400" dirty="0" smtClean="0">
                <a:solidFill>
                  <a:srgbClr val="404040"/>
                </a:solidFill>
                <a:latin typeface="Avenir Book"/>
                <a:cs typeface="Avenir Book"/>
              </a:rPr>
              <a:t>Global database of 35,000 panelists with full medical histories</a:t>
            </a:r>
          </a:p>
          <a:p>
            <a:pPr marL="0" indent="0">
              <a:buNone/>
            </a:pPr>
            <a:endParaRPr lang="en-US" sz="24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2400" dirty="0" smtClean="0">
                <a:solidFill>
                  <a:srgbClr val="404040"/>
                </a:solidFill>
                <a:latin typeface="Avenir Book"/>
                <a:cs typeface="Avenir Book"/>
              </a:rPr>
              <a:t>Age range 0-70+</a:t>
            </a:r>
          </a:p>
          <a:p>
            <a:pPr>
              <a:buFont typeface="Wingdings" charset="2"/>
              <a:buChar char="ü"/>
            </a:pPr>
            <a:endParaRPr lang="en-US" sz="24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2400" dirty="0" smtClean="0">
                <a:solidFill>
                  <a:srgbClr val="404040"/>
                </a:solidFill>
                <a:latin typeface="Avenir Book"/>
                <a:cs typeface="Avenir Book"/>
              </a:rPr>
              <a:t>Special consumer profiles – Habits and Brand Loyalty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077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inceton-Consumer-Brochure2014[114]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06" y="4600157"/>
            <a:ext cx="3723394" cy="225784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SUBJECT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DATABASE</a:t>
            </a:r>
            <a:endParaRPr lang="en-US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13336"/>
          </a:xfrm>
        </p:spPr>
        <p:txBody>
          <a:bodyPr>
            <a:normAutofit fontScale="55000" lnSpcReduction="20000"/>
          </a:bodyPr>
          <a:lstStyle/>
          <a:p>
            <a:pPr>
              <a:buFont typeface="Wingdings" charset="2"/>
              <a:buChar char="ü"/>
            </a:pPr>
            <a:r>
              <a:rPr lang="en-US" sz="3600" dirty="0" smtClean="0">
                <a:solidFill>
                  <a:srgbClr val="404040"/>
                </a:solidFill>
                <a:latin typeface="Avenir Book"/>
                <a:cs typeface="Avenir Book"/>
              </a:rPr>
              <a:t>Recruiters have 20+ years of clinical trial expertise</a:t>
            </a:r>
          </a:p>
          <a:p>
            <a:pPr>
              <a:buFont typeface="Wingdings" charset="2"/>
              <a:buChar char="ü"/>
            </a:pPr>
            <a:endParaRPr lang="en-US" sz="36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3600" dirty="0" smtClean="0">
                <a:solidFill>
                  <a:srgbClr val="404040"/>
                </a:solidFill>
                <a:latin typeface="Avenir Book"/>
                <a:cs typeface="Avenir Book"/>
              </a:rPr>
              <a:t>Exclusive SEO for recruiting specific demographics</a:t>
            </a:r>
          </a:p>
          <a:p>
            <a:pPr>
              <a:buFont typeface="Wingdings" charset="2"/>
              <a:buChar char="ü"/>
            </a:pPr>
            <a:endParaRPr lang="en-US" sz="36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3600" dirty="0" smtClean="0">
                <a:solidFill>
                  <a:srgbClr val="404040"/>
                </a:solidFill>
                <a:latin typeface="Avenir Book"/>
                <a:cs typeface="Avenir Book"/>
              </a:rPr>
              <a:t>Physician partnerships for direct recruiting</a:t>
            </a:r>
          </a:p>
          <a:p>
            <a:pPr>
              <a:buFont typeface="Wingdings" charset="2"/>
              <a:buChar char="ü"/>
            </a:pPr>
            <a:endParaRPr lang="en-US" sz="36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3600" dirty="0" smtClean="0">
                <a:solidFill>
                  <a:srgbClr val="404040"/>
                </a:solidFill>
                <a:latin typeface="Avenir Book"/>
                <a:cs typeface="Avenir Book"/>
              </a:rPr>
              <a:t>Highly effective recruiting strategy </a:t>
            </a:r>
          </a:p>
          <a:p>
            <a:pPr>
              <a:buFont typeface="Wingdings" charset="2"/>
              <a:buChar char="ü"/>
            </a:pPr>
            <a:endParaRPr lang="en-US" sz="36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3600" dirty="0" smtClean="0">
                <a:solidFill>
                  <a:srgbClr val="404040"/>
                </a:solidFill>
                <a:latin typeface="Avenir Book"/>
                <a:cs typeface="Avenir Book"/>
              </a:rPr>
              <a:t>Community education, outreach, event sponsorships and PR </a:t>
            </a:r>
          </a:p>
          <a:p>
            <a:pPr>
              <a:buFont typeface="Wingdings" charset="2"/>
              <a:buChar char="ü"/>
            </a:pPr>
            <a:endParaRPr lang="en-US" sz="36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3600" dirty="0" smtClean="0">
                <a:solidFill>
                  <a:srgbClr val="404040"/>
                </a:solidFill>
                <a:latin typeface="Avenir Book"/>
                <a:cs typeface="Avenir Book"/>
              </a:rPr>
              <a:t>Digital media: social media, banners, email marketing</a:t>
            </a:r>
          </a:p>
          <a:p>
            <a:pPr>
              <a:buFont typeface="Wingdings" charset="2"/>
              <a:buChar char="ü"/>
            </a:pPr>
            <a:endParaRPr lang="en-US" sz="36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3600" dirty="0" smtClean="0">
                <a:solidFill>
                  <a:srgbClr val="404040"/>
                </a:solidFill>
                <a:latin typeface="Avenir Book"/>
                <a:cs typeface="Avenir Book"/>
              </a:rPr>
              <a:t>Word of mouth </a:t>
            </a:r>
          </a:p>
          <a:p>
            <a:pPr>
              <a:buFont typeface="Wingdings" charset="2"/>
              <a:buChar char="ü"/>
            </a:pPr>
            <a:endParaRPr lang="en-US" sz="3600" dirty="0" smtClean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buFont typeface="Wingdings" charset="2"/>
              <a:buChar char="ü"/>
            </a:pPr>
            <a:r>
              <a:rPr lang="en-US" sz="3600" dirty="0" smtClean="0">
                <a:solidFill>
                  <a:srgbClr val="404040"/>
                </a:solidFill>
                <a:latin typeface="Avenir Book"/>
                <a:cs typeface="Avenir Book"/>
              </a:rPr>
              <a:t>98% subject retention 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87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SUBJECT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DATABASE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000000"/>
                </a:solidFill>
                <a:latin typeface="Avenir Book"/>
                <a:cs typeface="Avenir Book"/>
              </a:rPr>
              <a:t>Ethnic Panels</a:t>
            </a:r>
          </a:p>
          <a:p>
            <a:pPr>
              <a:buFont typeface="Wingdings" charset="2"/>
              <a:buChar char="ü"/>
            </a:pPr>
            <a:endParaRPr lang="en-US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Indian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Asian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African</a:t>
            </a:r>
          </a:p>
          <a:p>
            <a:pPr lvl="1">
              <a:lnSpc>
                <a:spcPct val="13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Hispanic</a:t>
            </a:r>
          </a:p>
        </p:txBody>
      </p:sp>
      <p:pic>
        <p:nvPicPr>
          <p:cNvPr id="9" name="Content Placeholder 8" descr="Untitled-11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9" r="18289"/>
          <a:stretch/>
        </p:blipFill>
        <p:spPr/>
      </p:pic>
    </p:spTree>
    <p:extLst>
      <p:ext uri="{BB962C8B-B14F-4D97-AF65-F5344CB8AC3E}">
        <p14:creationId xmlns:p14="http://schemas.microsoft.com/office/powerpoint/2010/main" val="4155439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>
                <a:latin typeface="Avenir Black" charset="0"/>
                <a:ea typeface="Avenir Black" charset="0"/>
                <a:cs typeface="Avenir Black" charset="0"/>
              </a:rPr>
              <a:t>NJ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Avenir Black" charset="0"/>
                <a:ea typeface="Avenir Black" charset="0"/>
                <a:cs typeface="Avenir Black" charset="0"/>
              </a:rPr>
              <a:t>FACILITY</a:t>
            </a:r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8,000 sq. ft. research </a:t>
            </a:r>
            <a:r>
              <a:rPr lang="en-GB" sz="1600" dirty="0" smtClean="0">
                <a:solidFill>
                  <a:srgbClr val="404040"/>
                </a:solidFill>
                <a:latin typeface="Avenir Book"/>
                <a:cs typeface="Avenir Book"/>
              </a:rPr>
              <a:t>facility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Climatically controlled hot room accommodates - 50 panellists </a:t>
            </a:r>
          </a:p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Full service wash/changing </a:t>
            </a:r>
            <a:r>
              <a:rPr lang="en-GB" sz="1600" dirty="0" smtClean="0">
                <a:solidFill>
                  <a:srgbClr val="404040"/>
                </a:solidFill>
                <a:latin typeface="Avenir Book"/>
                <a:cs typeface="Avenir Book"/>
              </a:rPr>
              <a:t>facilities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SPF suite &amp; </a:t>
            </a:r>
            <a:r>
              <a:rPr lang="en-GB" sz="1600" dirty="0" smtClean="0">
                <a:solidFill>
                  <a:srgbClr val="404040"/>
                </a:solidFill>
                <a:latin typeface="Avenir Book"/>
                <a:cs typeface="Avenir Book"/>
              </a:rPr>
              <a:t>Spa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Wash/locker room and changing </a:t>
            </a:r>
            <a:r>
              <a:rPr lang="en-GB" sz="1600" dirty="0" smtClean="0">
                <a:solidFill>
                  <a:srgbClr val="404040"/>
                </a:solidFill>
                <a:latin typeface="Avenir Book"/>
                <a:cs typeface="Avenir Book"/>
              </a:rPr>
              <a:t>area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Spray room with extraction </a:t>
            </a:r>
            <a:r>
              <a:rPr lang="en-GB" sz="1600" dirty="0" smtClean="0">
                <a:solidFill>
                  <a:srgbClr val="404040"/>
                </a:solidFill>
                <a:latin typeface="Avenir Book"/>
                <a:cs typeface="Avenir Book"/>
              </a:rPr>
              <a:t>system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Numerous treatment </a:t>
            </a:r>
            <a:r>
              <a:rPr lang="en-GB" sz="1600" dirty="0" smtClean="0">
                <a:solidFill>
                  <a:srgbClr val="404040"/>
                </a:solidFill>
                <a:latin typeface="Avenir Book"/>
                <a:cs typeface="Avenir Book"/>
              </a:rPr>
              <a:t>rooms</a:t>
            </a:r>
            <a:endParaRPr lang="en-GB" sz="1600" dirty="0">
              <a:solidFill>
                <a:srgbClr val="404040"/>
              </a:solidFill>
              <a:latin typeface="Avenir Book"/>
              <a:cs typeface="Avenir Book"/>
            </a:endParaRPr>
          </a:p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Full service hair salon </a:t>
            </a:r>
          </a:p>
          <a:p>
            <a:pPr>
              <a:lnSpc>
                <a:spcPct val="17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charset="2"/>
              <a:buChar char="§"/>
              <a:defRPr/>
            </a:pP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Imaging suite (</a:t>
            </a:r>
            <a:r>
              <a:rPr lang="en-GB" sz="1600" dirty="0" err="1">
                <a:solidFill>
                  <a:srgbClr val="404040"/>
                </a:solidFill>
                <a:latin typeface="Avenir Book"/>
                <a:cs typeface="Avenir Book"/>
              </a:rPr>
              <a:t>Visia</a:t>
            </a:r>
            <a:r>
              <a:rPr lang="en-GB" sz="1600" dirty="0">
                <a:solidFill>
                  <a:srgbClr val="404040"/>
                </a:solidFill>
                <a:latin typeface="Avenir Book"/>
                <a:cs typeface="Avenir Book"/>
              </a:rPr>
              <a:t> CR)</a:t>
            </a:r>
          </a:p>
          <a:p>
            <a:endParaRPr lang="en-US" sz="1600" dirty="0"/>
          </a:p>
        </p:txBody>
      </p:sp>
      <p:pic>
        <p:nvPicPr>
          <p:cNvPr id="4" name="Content Placeholder 3" descr="Jane Tervoore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3131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1194</Words>
  <Application>Microsoft Macintosh PowerPoint</Application>
  <PresentationFormat>On-screen Show (4:3)</PresentationFormat>
  <Paragraphs>457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COMPANYHISTORY</vt:lpstr>
      <vt:lpstr>ADVANTAGES</vt:lpstr>
      <vt:lpstr>COMPANYOVERVIEW</vt:lpstr>
      <vt:lpstr>QCREGULATIONS</vt:lpstr>
      <vt:lpstr>SUBJECTDATABASE</vt:lpstr>
      <vt:lpstr>SUBJECTDATABASE</vt:lpstr>
      <vt:lpstr>SUBJECTDATABASE</vt:lpstr>
      <vt:lpstr>NJFACILITY</vt:lpstr>
      <vt:lpstr>FLORIDAFACILITY</vt:lpstr>
      <vt:lpstr>HOTROOM              50 SEAT CAPACITY</vt:lpstr>
      <vt:lpstr>MARKETSSERVED</vt:lpstr>
      <vt:lpstr>SERVICESPROVIDED</vt:lpstr>
      <vt:lpstr>SAFETY</vt:lpstr>
      <vt:lpstr>SAFETY</vt:lpstr>
      <vt:lpstr>SPF</vt:lpstr>
      <vt:lpstr>APD</vt:lpstr>
      <vt:lpstr>ANTIAGING</vt:lpstr>
      <vt:lpstr>ANTIWRINKLE</vt:lpstr>
      <vt:lpstr>FACIALIMAGING</vt:lpstr>
      <vt:lpstr>SKINLIGHTENING</vt:lpstr>
      <vt:lpstr>SKINFIRMNESS</vt:lpstr>
      <vt:lpstr>MOISTURIZATION</vt:lpstr>
      <vt:lpstr>MOISTURIZATION</vt:lpstr>
      <vt:lpstr>ANTIINFLAMMATORY</vt:lpstr>
      <vt:lpstr>OXIDATION</vt:lpstr>
      <vt:lpstr>LESION</vt:lpstr>
      <vt:lpstr>SLIMMING</vt:lpstr>
      <vt:lpstr>HAIRCARE</vt:lpstr>
      <vt:lpstr>HAIRCARE</vt:lpstr>
      <vt:lpstr>OTHERSTUDIES</vt:lpstr>
      <vt:lpstr>ACCEPTABILITY</vt:lpstr>
      <vt:lpstr>INVESTIGATOREXPERTISE</vt:lpstr>
      <vt:lpstr>CONSULTANTPHYSICIANS UNITED KINGDOM</vt:lpstr>
      <vt:lpstr>CONSULTANTPHYSICIANS UNITED STATES</vt:lpstr>
      <vt:lpstr>QUALITYASSURANCE</vt:lpstr>
      <vt:lpstr>QUALITYASSURANCE</vt:lpstr>
      <vt:lpstr>WHYPCRCORP NO COMPROMISE ON QUALITY, RAPID RECRUITMENT</vt:lpstr>
      <vt:lpstr>GLOBALRESEARCH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</dc:creator>
  <cp:lastModifiedBy>Jonathan</cp:lastModifiedBy>
  <cp:revision>70</cp:revision>
  <dcterms:created xsi:type="dcterms:W3CDTF">2016-08-05T08:40:05Z</dcterms:created>
  <dcterms:modified xsi:type="dcterms:W3CDTF">2016-09-07T14:10:15Z</dcterms:modified>
</cp:coreProperties>
</file>